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activeX/activeX1.xml" ContentType="application/vnd.ms-office.activeX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1063" r:id="rId3"/>
    <p:sldId id="1065" r:id="rId4"/>
    <p:sldId id="1064" r:id="rId5"/>
    <p:sldId id="1066" r:id="rId6"/>
    <p:sldId id="1067" r:id="rId7"/>
    <p:sldId id="1070" r:id="rId8"/>
    <p:sldId id="1080" r:id="rId9"/>
    <p:sldId id="1081" r:id="rId10"/>
    <p:sldId id="1073" r:id="rId11"/>
    <p:sldId id="1075" r:id="rId12"/>
    <p:sldId id="1077" r:id="rId13"/>
    <p:sldId id="1082" r:id="rId14"/>
    <p:sldId id="1078" r:id="rId15"/>
    <p:sldId id="667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9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58D"/>
    <a:srgbClr val="4DE35B"/>
    <a:srgbClr val="EE7F42"/>
    <a:srgbClr val="B4C26E"/>
    <a:srgbClr val="FAC2C6"/>
    <a:srgbClr val="FFFF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64" y="-96"/>
      </p:cViewPr>
      <p:guideLst>
        <p:guide orient="horz" pos="218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0C4A6-31F0-462D-B078-69749E492BA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3A3F3-46CE-4A39-889B-A9671519A6AD}">
      <dgm:prSet custT="1"/>
      <dgm:spPr/>
      <dgm:t>
        <a:bodyPr/>
        <a:lstStyle/>
        <a:p>
          <a:pPr rtl="0"/>
          <a:r>
            <a:rPr lang="zh-CN" altLang="en-US" sz="2800" dirty="0"/>
            <a:t>大学生活</a:t>
          </a:r>
        </a:p>
      </dgm:t>
    </dgm:pt>
    <dgm:pt modelId="{DB8DD68B-F7DE-4621-B0FA-78FAAE647B00}" type="par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21076AAC-9881-4A2D-95F8-773797BCC270}" type="sibTrans" cxnId="{B9AECEB1-086F-426D-9326-FA1AC13BFD03}">
      <dgm:prSet/>
      <dgm:spPr/>
      <dgm:t>
        <a:bodyPr/>
        <a:lstStyle/>
        <a:p>
          <a:endParaRPr lang="zh-CN" altLang="en-US" sz="2800"/>
        </a:p>
      </dgm:t>
    </dgm:pt>
    <dgm:pt modelId="{5BFF6280-D6E3-40DD-8458-D70EC4B61DFA}">
      <dgm:prSet custT="1"/>
      <dgm:spPr/>
      <dgm:t>
        <a:bodyPr/>
        <a:lstStyle/>
        <a:p>
          <a:pPr rtl="0"/>
          <a:r>
            <a:rPr lang="zh-CN" altLang="en-US" sz="2800" b="0" dirty="0"/>
            <a:t>未来需求</a:t>
          </a:r>
          <a:endParaRPr lang="zh-CN" altLang="en-US" sz="2800" dirty="0"/>
        </a:p>
      </dgm:t>
    </dgm:pt>
    <dgm:pt modelId="{FD0864F7-26F1-4893-AFB5-0C116796A825}" type="par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7496ACB6-D41B-4FD7-A2E6-D42565A59E5C}" type="sibTrans" cxnId="{6A859BB1-E24A-4172-B097-8847055EC2E7}">
      <dgm:prSet/>
      <dgm:spPr/>
      <dgm:t>
        <a:bodyPr/>
        <a:lstStyle/>
        <a:p>
          <a:endParaRPr lang="zh-CN" altLang="en-US" sz="2800"/>
        </a:p>
      </dgm:t>
    </dgm:pt>
    <dgm:pt modelId="{0B70ACE5-2F14-47FD-8A1E-FCEE91558D17}">
      <dgm:prSet custT="1"/>
      <dgm:spPr/>
      <dgm:t>
        <a:bodyPr/>
        <a:lstStyle/>
        <a:p>
          <a:pPr rtl="0"/>
          <a:r>
            <a:rPr lang="zh-CN" altLang="en-US" sz="2800" dirty="0"/>
            <a:t>生涯准备</a:t>
          </a:r>
        </a:p>
      </dgm:t>
    </dgm:pt>
    <dgm:pt modelId="{7A5BFBD0-7811-4487-833A-9B17B616FC6E}" type="par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E738103B-D11E-49B8-A551-B16D2EA317D7}" type="sibTrans" cxnId="{14020324-3339-43DE-9B66-AA2FC4373715}">
      <dgm:prSet/>
      <dgm:spPr/>
      <dgm:t>
        <a:bodyPr/>
        <a:lstStyle/>
        <a:p>
          <a:endParaRPr lang="zh-CN" altLang="en-US" sz="2800"/>
        </a:p>
      </dgm:t>
    </dgm:pt>
    <dgm:pt modelId="{C0E7FF11-0AFA-4643-98EB-D05A4CC6D185}" type="pres">
      <dgm:prSet presAssocID="{6170C4A6-31F0-462D-B078-69749E492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4862CB-D6D8-45AE-826E-50DF2490B44A}" type="pres">
      <dgm:prSet presAssocID="{0003A3F3-46CE-4A39-889B-A9671519A6A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1F767-FBC8-4FD5-A0D8-994A7B138542}" type="pres">
      <dgm:prSet presAssocID="{21076AAC-9881-4A2D-95F8-773797BCC270}" presName="space" presStyleCnt="0"/>
      <dgm:spPr/>
    </dgm:pt>
    <dgm:pt modelId="{316EE107-551D-466F-A89B-3097AF9804E2}" type="pres">
      <dgm:prSet presAssocID="{5BFF6280-D6E3-40DD-8458-D70EC4B61DF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66F14E-5577-44AF-9ADA-89423513A4CA}" type="pres">
      <dgm:prSet presAssocID="{7496ACB6-D41B-4FD7-A2E6-D42565A59E5C}" presName="space" presStyleCnt="0"/>
      <dgm:spPr/>
    </dgm:pt>
    <dgm:pt modelId="{825C8AF0-DA7D-4295-9CC7-ED454D9572BC}" type="pres">
      <dgm:prSet presAssocID="{0B70ACE5-2F14-47FD-8A1E-FCEE91558D1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8CD9CD-DF28-4C8E-A322-D3FB7732BA10}" type="presOf" srcId="{5BFF6280-D6E3-40DD-8458-D70EC4B61DFA}" destId="{316EE107-551D-466F-A89B-3097AF9804E2}" srcOrd="0" destOrd="0" presId="urn:microsoft.com/office/officeart/2005/8/layout/venn3"/>
    <dgm:cxn modelId="{69E7E1A2-CE93-408C-9918-FBCFAA91E107}" type="presOf" srcId="{0B70ACE5-2F14-47FD-8A1E-FCEE91558D17}" destId="{825C8AF0-DA7D-4295-9CC7-ED454D9572BC}" srcOrd="0" destOrd="0" presId="urn:microsoft.com/office/officeart/2005/8/layout/venn3"/>
    <dgm:cxn modelId="{7DF65365-3531-4FA0-84B0-78510D398943}" type="presOf" srcId="{0003A3F3-46CE-4A39-889B-A9671519A6AD}" destId="{B74862CB-D6D8-45AE-826E-50DF2490B44A}" srcOrd="0" destOrd="0" presId="urn:microsoft.com/office/officeart/2005/8/layout/venn3"/>
    <dgm:cxn modelId="{14020324-3339-43DE-9B66-AA2FC4373715}" srcId="{6170C4A6-31F0-462D-B078-69749E492BAE}" destId="{0B70ACE5-2F14-47FD-8A1E-FCEE91558D17}" srcOrd="2" destOrd="0" parTransId="{7A5BFBD0-7811-4487-833A-9B17B616FC6E}" sibTransId="{E738103B-D11E-49B8-A551-B16D2EA317D7}"/>
    <dgm:cxn modelId="{6A859BB1-E24A-4172-B097-8847055EC2E7}" srcId="{6170C4A6-31F0-462D-B078-69749E492BAE}" destId="{5BFF6280-D6E3-40DD-8458-D70EC4B61DFA}" srcOrd="1" destOrd="0" parTransId="{FD0864F7-26F1-4893-AFB5-0C116796A825}" sibTransId="{7496ACB6-D41B-4FD7-A2E6-D42565A59E5C}"/>
    <dgm:cxn modelId="{B9AECEB1-086F-426D-9326-FA1AC13BFD03}" srcId="{6170C4A6-31F0-462D-B078-69749E492BAE}" destId="{0003A3F3-46CE-4A39-889B-A9671519A6AD}" srcOrd="0" destOrd="0" parTransId="{DB8DD68B-F7DE-4621-B0FA-78FAAE647B00}" sibTransId="{21076AAC-9881-4A2D-95F8-773797BCC270}"/>
    <dgm:cxn modelId="{1D5EE99B-F74D-4356-AEFC-3F763F7EA284}" type="presOf" srcId="{6170C4A6-31F0-462D-B078-69749E492BAE}" destId="{C0E7FF11-0AFA-4643-98EB-D05A4CC6D185}" srcOrd="0" destOrd="0" presId="urn:microsoft.com/office/officeart/2005/8/layout/venn3"/>
    <dgm:cxn modelId="{3D3133D5-240A-4F93-807F-CF0E7F69F71E}" type="presParOf" srcId="{C0E7FF11-0AFA-4643-98EB-D05A4CC6D185}" destId="{B74862CB-D6D8-45AE-826E-50DF2490B44A}" srcOrd="0" destOrd="0" presId="urn:microsoft.com/office/officeart/2005/8/layout/venn3"/>
    <dgm:cxn modelId="{82D658EE-851F-41BA-9DDB-033DEA3D8096}" type="presParOf" srcId="{C0E7FF11-0AFA-4643-98EB-D05A4CC6D185}" destId="{8B81F767-FBC8-4FD5-A0D8-994A7B138542}" srcOrd="1" destOrd="0" presId="urn:microsoft.com/office/officeart/2005/8/layout/venn3"/>
    <dgm:cxn modelId="{572A4AF9-47C2-4146-B949-61FB6D64D772}" type="presParOf" srcId="{C0E7FF11-0AFA-4643-98EB-D05A4CC6D185}" destId="{316EE107-551D-466F-A89B-3097AF9804E2}" srcOrd="2" destOrd="0" presId="urn:microsoft.com/office/officeart/2005/8/layout/venn3"/>
    <dgm:cxn modelId="{D394A281-DFF7-40CB-B279-F2CCCE8EEC66}" type="presParOf" srcId="{C0E7FF11-0AFA-4643-98EB-D05A4CC6D185}" destId="{C266F14E-5577-44AF-9ADA-89423513A4CA}" srcOrd="3" destOrd="0" presId="urn:microsoft.com/office/officeart/2005/8/layout/venn3"/>
    <dgm:cxn modelId="{FE59D160-56D4-4262-ADFE-10FBF1C0B2A7}" type="presParOf" srcId="{C0E7FF11-0AFA-4643-98EB-D05A4CC6D185}" destId="{825C8AF0-DA7D-4295-9CC7-ED454D9572B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0BBC5-857B-4A66-983B-68C378EC7F7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A7D6A8-B165-424B-981C-67C7CF1827B1}">
      <dgm:prSet custT="1"/>
      <dgm:spPr/>
      <dgm:t>
        <a:bodyPr/>
        <a:lstStyle/>
        <a:p>
          <a:pPr algn="l" rtl="0"/>
          <a:r>
            <a:rPr lang="zh-CN" altLang="en-US" sz="2400" dirty="0"/>
            <a:t>大学生活是什么样子？</a:t>
          </a:r>
        </a:p>
      </dgm:t>
    </dgm:pt>
    <dgm:pt modelId="{7CF621B7-70CD-4759-9C9A-FB01F5272ECF}" type="parTrans" cxnId="{4B014182-E92A-46F7-9496-44EEFD99B38C}">
      <dgm:prSet/>
      <dgm:spPr/>
      <dgm:t>
        <a:bodyPr/>
        <a:lstStyle/>
        <a:p>
          <a:pPr algn="l"/>
          <a:endParaRPr lang="zh-CN" altLang="en-US" sz="2000"/>
        </a:p>
      </dgm:t>
    </dgm:pt>
    <dgm:pt modelId="{8958E8B3-DD78-425F-A629-85EDEC3EB8AA}" type="sibTrans" cxnId="{4B014182-E92A-46F7-9496-44EEFD99B38C}">
      <dgm:prSet/>
      <dgm:spPr/>
      <dgm:t>
        <a:bodyPr/>
        <a:lstStyle/>
        <a:p>
          <a:pPr algn="l"/>
          <a:endParaRPr lang="zh-CN" altLang="en-US" sz="2000"/>
        </a:p>
      </dgm:t>
    </dgm:pt>
    <dgm:pt modelId="{E7F60F5C-D954-4531-A6B3-2671E7014145}">
      <dgm:prSet custT="1"/>
      <dgm:spPr/>
      <dgm:t>
        <a:bodyPr/>
        <a:lstStyle/>
        <a:p>
          <a:pPr algn="l" rtl="0"/>
          <a:r>
            <a:rPr lang="zh-CN" altLang="en-US" sz="2400" dirty="0"/>
            <a:t>想要过什么样的大学生活？</a:t>
          </a:r>
        </a:p>
      </dgm:t>
    </dgm:pt>
    <dgm:pt modelId="{BB7AADAF-F214-40C9-9B78-B52BF6F0769A}" type="parTrans" cxnId="{CD43130E-C275-45F3-9F2F-C66DFC4205CD}">
      <dgm:prSet/>
      <dgm:spPr/>
      <dgm:t>
        <a:bodyPr/>
        <a:lstStyle/>
        <a:p>
          <a:pPr algn="l"/>
          <a:endParaRPr lang="zh-CN" altLang="en-US" sz="2000"/>
        </a:p>
      </dgm:t>
    </dgm:pt>
    <dgm:pt modelId="{AD2CADD8-007A-4535-8E33-F3BA21BDD1CB}" type="sibTrans" cxnId="{CD43130E-C275-45F3-9F2F-C66DFC4205CD}">
      <dgm:prSet/>
      <dgm:spPr/>
      <dgm:t>
        <a:bodyPr/>
        <a:lstStyle/>
        <a:p>
          <a:pPr algn="l"/>
          <a:endParaRPr lang="zh-CN" altLang="en-US" sz="2000"/>
        </a:p>
      </dgm:t>
    </dgm:pt>
    <dgm:pt modelId="{E9225763-FF85-419F-9492-F8EC1F29F45B}" type="pres">
      <dgm:prSet presAssocID="{5010BBC5-857B-4A66-983B-68C378EC7F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A60140-00D3-4BD0-8086-5A0400236385}" type="pres">
      <dgm:prSet presAssocID="{1EA7D6A8-B165-424B-981C-67C7CF1827B1}" presName="circle1" presStyleLbl="node1" presStyleIdx="0" presStyleCnt="2"/>
      <dgm:spPr/>
    </dgm:pt>
    <dgm:pt modelId="{CA4269F0-1E97-4918-8863-4E25C01CE439}" type="pres">
      <dgm:prSet presAssocID="{1EA7D6A8-B165-424B-981C-67C7CF1827B1}" presName="space" presStyleCnt="0"/>
      <dgm:spPr/>
    </dgm:pt>
    <dgm:pt modelId="{FF045C97-1045-4FA2-BA85-8CC0480EE8F4}" type="pres">
      <dgm:prSet presAssocID="{1EA7D6A8-B165-424B-981C-67C7CF1827B1}" presName="rect1" presStyleLbl="alignAcc1" presStyleIdx="0" presStyleCnt="2" custLinFactNeighborX="2445" custLinFactNeighborY="-44117"/>
      <dgm:spPr/>
      <dgm:t>
        <a:bodyPr/>
        <a:lstStyle/>
        <a:p>
          <a:endParaRPr lang="zh-CN" altLang="en-US"/>
        </a:p>
      </dgm:t>
    </dgm:pt>
    <dgm:pt modelId="{8D7267D7-9E41-415B-8AAF-C67A721EE0CF}" type="pres">
      <dgm:prSet presAssocID="{E7F60F5C-D954-4531-A6B3-2671E7014145}" presName="vertSpace2" presStyleLbl="node1" presStyleIdx="0" presStyleCnt="2"/>
      <dgm:spPr/>
    </dgm:pt>
    <dgm:pt modelId="{FB95CF48-616C-4784-9453-6C36AF4A9062}" type="pres">
      <dgm:prSet presAssocID="{E7F60F5C-D954-4531-A6B3-2671E7014145}" presName="circle2" presStyleLbl="node1" presStyleIdx="1" presStyleCnt="2"/>
      <dgm:spPr/>
    </dgm:pt>
    <dgm:pt modelId="{2E4F7756-56BB-4AF0-8BB0-EAC84663EBF9}" type="pres">
      <dgm:prSet presAssocID="{E7F60F5C-D954-4531-A6B3-2671E7014145}" presName="rect2" presStyleLbl="alignAcc1" presStyleIdx="1" presStyleCnt="2" custScaleY="111384"/>
      <dgm:spPr/>
      <dgm:t>
        <a:bodyPr/>
        <a:lstStyle/>
        <a:p>
          <a:endParaRPr lang="zh-CN" altLang="en-US"/>
        </a:p>
      </dgm:t>
    </dgm:pt>
    <dgm:pt modelId="{9C5DED86-CBA8-4B76-873B-E3FE9FE4DE6D}" type="pres">
      <dgm:prSet presAssocID="{1EA7D6A8-B165-424B-981C-67C7CF1827B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8FF101-D796-4189-A5AF-C5557B5D0742}" type="pres">
      <dgm:prSet presAssocID="{E7F60F5C-D954-4531-A6B3-2671E701414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78A58F-AB06-43B7-AF73-D3A40FF5186A}" type="presOf" srcId="{E7F60F5C-D954-4531-A6B3-2671E7014145}" destId="{2E4F7756-56BB-4AF0-8BB0-EAC84663EBF9}" srcOrd="0" destOrd="0" presId="urn:microsoft.com/office/officeart/2005/8/layout/target3"/>
    <dgm:cxn modelId="{4B014182-E92A-46F7-9496-44EEFD99B38C}" srcId="{5010BBC5-857B-4A66-983B-68C378EC7F70}" destId="{1EA7D6A8-B165-424B-981C-67C7CF1827B1}" srcOrd="0" destOrd="0" parTransId="{7CF621B7-70CD-4759-9C9A-FB01F5272ECF}" sibTransId="{8958E8B3-DD78-425F-A629-85EDEC3EB8AA}"/>
    <dgm:cxn modelId="{40F8ACE8-548E-4C49-9676-AF7B588C59BA}" type="presOf" srcId="{1EA7D6A8-B165-424B-981C-67C7CF1827B1}" destId="{9C5DED86-CBA8-4B76-873B-E3FE9FE4DE6D}" srcOrd="1" destOrd="0" presId="urn:microsoft.com/office/officeart/2005/8/layout/target3"/>
    <dgm:cxn modelId="{0DA74EA1-9AE5-45AF-B85F-50352909E67F}" type="presOf" srcId="{5010BBC5-857B-4A66-983B-68C378EC7F70}" destId="{E9225763-FF85-419F-9492-F8EC1F29F45B}" srcOrd="0" destOrd="0" presId="urn:microsoft.com/office/officeart/2005/8/layout/target3"/>
    <dgm:cxn modelId="{22FA60C5-B182-4DDC-B965-8747A3ADBE88}" type="presOf" srcId="{1EA7D6A8-B165-424B-981C-67C7CF1827B1}" destId="{FF045C97-1045-4FA2-BA85-8CC0480EE8F4}" srcOrd="0" destOrd="0" presId="urn:microsoft.com/office/officeart/2005/8/layout/target3"/>
    <dgm:cxn modelId="{72D43744-B19E-4A1C-86D4-EA4A23EE14AF}" type="presOf" srcId="{E7F60F5C-D954-4531-A6B3-2671E7014145}" destId="{118FF101-D796-4189-A5AF-C5557B5D0742}" srcOrd="1" destOrd="0" presId="urn:microsoft.com/office/officeart/2005/8/layout/target3"/>
    <dgm:cxn modelId="{CD43130E-C275-45F3-9F2F-C66DFC4205CD}" srcId="{5010BBC5-857B-4A66-983B-68C378EC7F70}" destId="{E7F60F5C-D954-4531-A6B3-2671E7014145}" srcOrd="1" destOrd="0" parTransId="{BB7AADAF-F214-40C9-9B78-B52BF6F0769A}" sibTransId="{AD2CADD8-007A-4535-8E33-F3BA21BDD1CB}"/>
    <dgm:cxn modelId="{19730B43-E5C9-4CCE-ABA4-E425C90D3E59}" type="presParOf" srcId="{E9225763-FF85-419F-9492-F8EC1F29F45B}" destId="{BFA60140-00D3-4BD0-8086-5A0400236385}" srcOrd="0" destOrd="0" presId="urn:microsoft.com/office/officeart/2005/8/layout/target3"/>
    <dgm:cxn modelId="{D75DAC7A-3B0A-44C2-81AF-D2309C25430E}" type="presParOf" srcId="{E9225763-FF85-419F-9492-F8EC1F29F45B}" destId="{CA4269F0-1E97-4918-8863-4E25C01CE439}" srcOrd="1" destOrd="0" presId="urn:microsoft.com/office/officeart/2005/8/layout/target3"/>
    <dgm:cxn modelId="{7FF7D2F0-E840-49BA-A6DD-05C834987329}" type="presParOf" srcId="{E9225763-FF85-419F-9492-F8EC1F29F45B}" destId="{FF045C97-1045-4FA2-BA85-8CC0480EE8F4}" srcOrd="2" destOrd="0" presId="urn:microsoft.com/office/officeart/2005/8/layout/target3"/>
    <dgm:cxn modelId="{A3C0BB6D-7689-4234-BFAF-9152F1B85E7C}" type="presParOf" srcId="{E9225763-FF85-419F-9492-F8EC1F29F45B}" destId="{8D7267D7-9E41-415B-8AAF-C67A721EE0CF}" srcOrd="3" destOrd="0" presId="urn:microsoft.com/office/officeart/2005/8/layout/target3"/>
    <dgm:cxn modelId="{9C9CBFC0-CC0D-48B1-9066-9CCC71129EAF}" type="presParOf" srcId="{E9225763-FF85-419F-9492-F8EC1F29F45B}" destId="{FB95CF48-616C-4784-9453-6C36AF4A9062}" srcOrd="4" destOrd="0" presId="urn:microsoft.com/office/officeart/2005/8/layout/target3"/>
    <dgm:cxn modelId="{C31D86C8-7B52-4258-83EE-CBF82C98B536}" type="presParOf" srcId="{E9225763-FF85-419F-9492-F8EC1F29F45B}" destId="{2E4F7756-56BB-4AF0-8BB0-EAC84663EBF9}" srcOrd="5" destOrd="0" presId="urn:microsoft.com/office/officeart/2005/8/layout/target3"/>
    <dgm:cxn modelId="{47C9E33B-A4BF-4F23-98A9-32109D6B69D8}" type="presParOf" srcId="{E9225763-FF85-419F-9492-F8EC1F29F45B}" destId="{9C5DED86-CBA8-4B76-873B-E3FE9FE4DE6D}" srcOrd="6" destOrd="0" presId="urn:microsoft.com/office/officeart/2005/8/layout/target3"/>
    <dgm:cxn modelId="{7B5714A6-12DB-4A26-81C3-825A84E7ED43}" type="presParOf" srcId="{E9225763-FF85-419F-9492-F8EC1F29F45B}" destId="{118FF101-D796-4189-A5AF-C5557B5D074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862CB-D6D8-45AE-826E-50DF2490B44A}">
      <dsp:nvSpPr>
        <dsp:cNvPr id="0" name=""/>
        <dsp:cNvSpPr/>
      </dsp:nvSpPr>
      <dsp:spPr>
        <a:xfrm>
          <a:off x="2460" y="497494"/>
          <a:ext cx="2151734" cy="21517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大学生活</a:t>
          </a:r>
        </a:p>
      </dsp:txBody>
      <dsp:txXfrm>
        <a:off x="2460" y="497494"/>
        <a:ext cx="2151734" cy="2151734"/>
      </dsp:txXfrm>
    </dsp:sp>
    <dsp:sp modelId="{316EE107-551D-466F-A89B-3097AF9804E2}">
      <dsp:nvSpPr>
        <dsp:cNvPr id="0" name=""/>
        <dsp:cNvSpPr/>
      </dsp:nvSpPr>
      <dsp:spPr>
        <a:xfrm>
          <a:off x="1723847" y="497494"/>
          <a:ext cx="2151734" cy="21517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/>
            <a:t>未来需求</a:t>
          </a:r>
          <a:endParaRPr lang="zh-CN" altLang="en-US" sz="2800" kern="1200" dirty="0"/>
        </a:p>
      </dsp:txBody>
      <dsp:txXfrm>
        <a:off x="1723847" y="497494"/>
        <a:ext cx="2151734" cy="2151734"/>
      </dsp:txXfrm>
    </dsp:sp>
    <dsp:sp modelId="{825C8AF0-DA7D-4295-9CC7-ED454D9572BC}">
      <dsp:nvSpPr>
        <dsp:cNvPr id="0" name=""/>
        <dsp:cNvSpPr/>
      </dsp:nvSpPr>
      <dsp:spPr>
        <a:xfrm>
          <a:off x="3445235" y="497494"/>
          <a:ext cx="2151734" cy="21517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生涯准备</a:t>
          </a:r>
        </a:p>
      </dsp:txBody>
      <dsp:txXfrm>
        <a:off x="3445235" y="497494"/>
        <a:ext cx="2151734" cy="21517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60140-00D3-4BD0-8086-5A0400236385}">
      <dsp:nvSpPr>
        <dsp:cNvPr id="0" name=""/>
        <dsp:cNvSpPr/>
      </dsp:nvSpPr>
      <dsp:spPr>
        <a:xfrm>
          <a:off x="0" y="0"/>
          <a:ext cx="2178952" cy="21789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45C97-1045-4FA2-BA85-8CC0480EE8F4}">
      <dsp:nvSpPr>
        <dsp:cNvPr id="0" name=""/>
        <dsp:cNvSpPr/>
      </dsp:nvSpPr>
      <dsp:spPr>
        <a:xfrm>
          <a:off x="1089476" y="0"/>
          <a:ext cx="3836331" cy="21789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大学生活是什么样子？</a:t>
          </a:r>
        </a:p>
      </dsp:txBody>
      <dsp:txXfrm>
        <a:off x="1089476" y="0"/>
        <a:ext cx="3836331" cy="1035002"/>
      </dsp:txXfrm>
    </dsp:sp>
    <dsp:sp modelId="{FB95CF48-616C-4784-9453-6C36AF4A9062}">
      <dsp:nvSpPr>
        <dsp:cNvPr id="0" name=""/>
        <dsp:cNvSpPr/>
      </dsp:nvSpPr>
      <dsp:spPr>
        <a:xfrm>
          <a:off x="571974" y="1035002"/>
          <a:ext cx="1035002" cy="10350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7756-56BB-4AF0-8BB0-EAC84663EBF9}">
      <dsp:nvSpPr>
        <dsp:cNvPr id="0" name=""/>
        <dsp:cNvSpPr/>
      </dsp:nvSpPr>
      <dsp:spPr>
        <a:xfrm>
          <a:off x="1089476" y="976089"/>
          <a:ext cx="3836331" cy="1152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想要过什么样的大学生活？</a:t>
          </a:r>
        </a:p>
      </dsp:txBody>
      <dsp:txXfrm>
        <a:off x="1089476" y="976089"/>
        <a:ext cx="3836331" cy="1152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2019/10/21 Monday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03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2019/10/21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60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6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</p:spTree>
    <p:controls>
      <p:control spid="4149" name="Object" r:id="rId2" imgW="2106360" imgH="620280"/>
    </p:controls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2019/10/21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87130" y="1014730"/>
            <a:ext cx="3193415" cy="1818005"/>
            <a:chOff x="12808" y="848"/>
            <a:chExt cx="5253" cy="3344"/>
          </a:xfrm>
        </p:grpSpPr>
        <p:sp>
          <p:nvSpPr>
            <p:cNvPr id="3" name="PA_椭圆 9"/>
            <p:cNvSpPr/>
            <p:nvPr/>
          </p:nvSpPr>
          <p:spPr>
            <a:xfrm>
              <a:off x="12808" y="3864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4875" y="2310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061" y="848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505" y="3450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389" y="142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665" y="2569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213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5" cstate="print"/>
            <a:srcRect l="6030" r="19232"/>
            <a:stretch>
              <a:fillRect/>
            </a:stretch>
          </p:blipFill>
          <p:spPr>
            <a:xfrm>
              <a:off x="16119" y="848"/>
              <a:ext cx="1943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270" y="31115"/>
            <a:ext cx="11962765" cy="93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33805" y="1534160"/>
            <a:ext cx="822706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349375" y="1395730"/>
            <a:ext cx="8201660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61870" y="1597025"/>
            <a:ext cx="6170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 smtClean="0">
                <a:solidFill>
                  <a:schemeClr val="bg1"/>
                </a:solidFill>
                <a:latin typeface="+mn-ea"/>
              </a:rPr>
              <a:t>大学</a:t>
            </a:r>
            <a:r>
              <a:rPr lang="en-US" altLang="zh-CN" sz="6000" b="1" dirty="0" smtClean="0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 sz="6000" b="1" dirty="0" smtClean="0">
                <a:solidFill>
                  <a:schemeClr val="bg1"/>
                </a:solidFill>
                <a:latin typeface="+mn-ea"/>
              </a:rPr>
              <a:t>未</a:t>
            </a: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40011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《生涯规划指导》高中三年级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7FFD56-2762-466C-905C-D0B651AF2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272" y="3429000"/>
            <a:ext cx="7778578" cy="31742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02FFB35-8B21-4548-B6FC-86FC7FB770E0}"/>
              </a:ext>
            </a:extLst>
          </p:cNvPr>
          <p:cNvSpPr txBox="1"/>
          <p:nvPr/>
        </p:nvSpPr>
        <p:spPr>
          <a:xfrm>
            <a:off x="858129" y="2321169"/>
            <a:ext cx="9903656" cy="195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不同的大学生活，造就不同的未来生涯。充分利用大学提供的丰富资源，有选择、有计划地尝试和练习，你才不会感到迷茫和单调乏味，才会实现个人真正的成长。</a:t>
            </a:r>
          </a:p>
        </p:txBody>
      </p:sp>
    </p:spTree>
    <p:extLst>
      <p:ext uri="{BB962C8B-B14F-4D97-AF65-F5344CB8AC3E}">
        <p14:creationId xmlns:p14="http://schemas.microsoft.com/office/powerpoint/2010/main" xmlns="" val="41598445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90B609B-C113-4C7C-B85D-A6F34B0CD97E}"/>
              </a:ext>
            </a:extLst>
          </p:cNvPr>
          <p:cNvSpPr txBox="1"/>
          <p:nvPr/>
        </p:nvSpPr>
        <p:spPr>
          <a:xfrm>
            <a:off x="0" y="684530"/>
            <a:ext cx="115355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未来大学的人才培养趋势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</a:rPr>
              <a:t>一、专业、学科、课程的设置将更具开放性、融合性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1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在</a:t>
            </a:r>
            <a:r>
              <a:rPr lang="zh-CN" altLang="en-US" sz="2400" dirty="0"/>
              <a:t>互联网技术的支撑下，知识的获取不再仅仅依赖课堂，不再局限于教室与教师。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随着</a:t>
            </a:r>
            <a:r>
              <a:rPr lang="zh-CN" altLang="en-US" sz="2400" dirty="0" smtClean="0"/>
              <a:t>知</a:t>
            </a:r>
            <a:r>
              <a:rPr lang="zh-CN" altLang="en-US" sz="2400" dirty="0"/>
              <a:t>识间的边界越来越模糊，专业及课程设置跨学科性更加明显，通识教育越来越重要。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</a:rPr>
              <a:t>二、技术支撑下的学习方式更加多元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1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基</a:t>
            </a:r>
            <a:r>
              <a:rPr lang="zh-CN" altLang="en-US" sz="2400" dirty="0"/>
              <a:t>于在线学习平台的自主学习、个性化自适应学习将在未来占有越来越重要的地位。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基</a:t>
            </a:r>
            <a:r>
              <a:rPr lang="zh-CN" altLang="en-US" sz="2400" dirty="0"/>
              <a:t>于信息技术的协作学习将成为一种重要的学习方式。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3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项</a:t>
            </a:r>
            <a:r>
              <a:rPr lang="zh-CN" altLang="en-US" sz="2400" dirty="0"/>
              <a:t>目式的学习、基于问题解</a:t>
            </a:r>
            <a:r>
              <a:rPr lang="zh-CN" altLang="en-US" sz="2400" dirty="0" smtClean="0"/>
              <a:t>决的学</a:t>
            </a:r>
            <a:r>
              <a:rPr lang="zh-CN" altLang="en-US" sz="2400" dirty="0"/>
              <a:t>习将成为未来学习方式得重要构成。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</a:rPr>
              <a:t>三、立德树人责任要求更加突出</a:t>
            </a:r>
          </a:p>
        </p:txBody>
      </p:sp>
    </p:spTree>
    <p:extLst>
      <p:ext uri="{BB962C8B-B14F-4D97-AF65-F5344CB8AC3E}">
        <p14:creationId xmlns:p14="http://schemas.microsoft.com/office/powerpoint/2010/main" xmlns="" val="215745245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0D1AA57-1FEC-4CB2-AA6E-4A4059F7B6D1}"/>
              </a:ext>
            </a:extLst>
          </p:cNvPr>
          <p:cNvSpPr txBox="1"/>
          <p:nvPr/>
        </p:nvSpPr>
        <p:spPr>
          <a:xfrm>
            <a:off x="731520" y="998807"/>
            <a:ext cx="8707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不同的大学生活，造就不同的未来生涯。对于未来，你想要收获怎样的人生体验？作为高三的你，可以为未来</a:t>
            </a:r>
            <a:r>
              <a:rPr lang="zh-CN" altLang="en-US" sz="2400" dirty="0" smtClean="0"/>
              <a:t>做</a:t>
            </a:r>
            <a:r>
              <a:rPr lang="zh-CN" altLang="en-US" sz="2400" dirty="0" smtClean="0"/>
              <a:t>什么</a:t>
            </a:r>
            <a:r>
              <a:rPr lang="zh-CN" altLang="en-US" sz="2400" dirty="0" smtClean="0"/>
              <a:t>样的</a:t>
            </a:r>
            <a:r>
              <a:rPr lang="zh-CN" altLang="en-US" sz="2400" dirty="0" smtClean="0"/>
              <a:t>准</a:t>
            </a:r>
            <a:r>
              <a:rPr lang="zh-CN" altLang="en-US" sz="2400" dirty="0"/>
              <a:t>备，请具体写下三个现在可以做的行动策略。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D3A4388-6E0F-4D46-B2E7-AF9049CB2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633" y="2513413"/>
            <a:ext cx="8060788" cy="37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6202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3789518A-54D2-411B-ADD4-1A036DC51EA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1782DB5-07FC-42C1-B88B-E0B0CDCEB65F}"/>
              </a:ext>
            </a:extLst>
          </p:cNvPr>
          <p:cNvSpPr txBox="1"/>
          <p:nvPr/>
        </p:nvSpPr>
        <p:spPr>
          <a:xfrm>
            <a:off x="198784" y="1753798"/>
            <a:ext cx="11237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     未来世界充满了易变性、不确定性、</a:t>
            </a:r>
            <a:r>
              <a:rPr lang="zh-CN" altLang="en-US" sz="2400" dirty="0"/>
              <a:t>复杂性和模糊性，交织融合</a:t>
            </a:r>
            <a:r>
              <a:rPr lang="zh-CN" altLang="en-US" sz="2400" dirty="0"/>
              <a:t>。我们可以将大学当作生活实验室，大学造就我</a:t>
            </a:r>
            <a:r>
              <a:rPr lang="zh-CN" altLang="en-US" sz="2400" dirty="0" smtClean="0"/>
              <a:t>们的未</a:t>
            </a:r>
            <a:r>
              <a:rPr lang="zh-CN" altLang="en-US" sz="2400" dirty="0"/>
              <a:t>来。大学时期，我们可以广泛地</a:t>
            </a:r>
            <a:r>
              <a:rPr lang="zh-CN" altLang="en-US" sz="2400" dirty="0">
                <a:solidFill>
                  <a:srgbClr val="FF0000"/>
                </a:solidFill>
              </a:rPr>
              <a:t>向外探索</a:t>
            </a:r>
            <a:r>
              <a:rPr lang="en-US" altLang="zh-CN" sz="2400" dirty="0"/>
              <a:t>——</a:t>
            </a:r>
            <a:r>
              <a:rPr lang="zh-CN" altLang="en-US" sz="2400" dirty="0"/>
              <a:t>扩大视野，了解外在世界的发展趋势，深入地</a:t>
            </a:r>
            <a:r>
              <a:rPr lang="zh-CN" altLang="en-US" sz="2400" dirty="0">
                <a:solidFill>
                  <a:srgbClr val="FF0000"/>
                </a:solidFill>
              </a:rPr>
              <a:t>向内求证</a:t>
            </a:r>
            <a:r>
              <a:rPr lang="en-US" altLang="zh-CN" sz="2400" dirty="0"/>
              <a:t>——</a:t>
            </a:r>
            <a:r>
              <a:rPr lang="zh-CN" altLang="en-US" sz="2400" dirty="0"/>
              <a:t>了解自己的个性、能力和价值观。不断试探你的选择，逐步找出自己最感兴趣的事，找到自己的热情，我们要允许自己做梦，大胆走出自己的路，发掘一生的愿景与志</a:t>
            </a:r>
            <a:r>
              <a:rPr lang="zh-CN" altLang="en-US" sz="2400" dirty="0" smtClean="0"/>
              <a:t>趣，活出自己</a:t>
            </a:r>
            <a:r>
              <a:rPr lang="zh-CN" altLang="en-US" sz="2400" dirty="0" smtClean="0"/>
              <a:t>的“高光时刻” 。</a:t>
            </a:r>
            <a:endParaRPr lang="zh-CN" altLang="en-US" sz="2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772F1E0-F90D-4912-85FC-6C5A8981AA0A}"/>
              </a:ext>
            </a:extLst>
          </p:cNvPr>
          <p:cNvGrpSpPr/>
          <p:nvPr/>
        </p:nvGrpSpPr>
        <p:grpSpPr>
          <a:xfrm>
            <a:off x="1804194" y="5408198"/>
            <a:ext cx="8583612" cy="579438"/>
            <a:chOff x="4265613" y="5951537"/>
            <a:chExt cx="8583612" cy="57943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543BC9EA-8670-4989-8E81-B5E138F89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5613" y="6043613"/>
              <a:ext cx="19800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探索外在的世界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61EE562-E8D5-4F00-9606-5F87C9712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100" y="6043613"/>
              <a:ext cx="19800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accent5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探索内在的世界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BB66F051-385D-4469-A23E-F64FCB20A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2756" y="5951537"/>
              <a:ext cx="385762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9BEED09-79B6-4A30-AA31-074094298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5075" y="5951538"/>
              <a:ext cx="26035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=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CB15703E-1D63-46E7-9DB1-2F97E94EB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2575" y="5951538"/>
              <a:ext cx="240665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生涯探索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4552711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生涯拓展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5FF57AD-7BCD-4E61-ACF0-FB3A291A0FCA}"/>
              </a:ext>
            </a:extLst>
          </p:cNvPr>
          <p:cNvSpPr txBox="1"/>
          <p:nvPr/>
        </p:nvSpPr>
        <p:spPr>
          <a:xfrm>
            <a:off x="757213" y="1213008"/>
            <a:ext cx="88228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纪录片：</a:t>
            </a:r>
          </a:p>
          <a:p>
            <a:r>
              <a:rPr lang="en-US" altLang="zh-CN" sz="2400" dirty="0">
                <a:sym typeface="+mn-ea"/>
              </a:rPr>
              <a:t>            CCTV</a:t>
            </a:r>
            <a:r>
              <a:rPr lang="zh-CN" altLang="en-US" sz="2400" dirty="0"/>
              <a:t>《探索发现》</a:t>
            </a:r>
            <a:r>
              <a:rPr lang="en-US" altLang="zh-CN" sz="2400" dirty="0"/>
              <a:t>------</a:t>
            </a:r>
            <a:r>
              <a:rPr lang="zh-CN" altLang="en-US" sz="2400" dirty="0"/>
              <a:t>大学之道</a:t>
            </a:r>
          </a:p>
          <a:p>
            <a:r>
              <a:rPr lang="en-US" altLang="zh-CN" sz="2400" dirty="0"/>
              <a:t>            CCTV</a:t>
            </a:r>
            <a:r>
              <a:rPr lang="zh-CN" altLang="en-US" sz="2400" dirty="0"/>
              <a:t>《世界著名大学》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>
                <a:solidFill>
                  <a:srgbClr val="FF0000"/>
                </a:solidFill>
              </a:rPr>
              <a:t>书籍：</a:t>
            </a:r>
          </a:p>
          <a:p>
            <a:r>
              <a:rPr lang="zh-CN" altLang="en-US" sz="2400" dirty="0"/>
              <a:t>           《中国大学以及学科专业评价报告》</a:t>
            </a:r>
          </a:p>
          <a:p>
            <a:r>
              <a:rPr lang="zh-CN" altLang="en-US" sz="2400" dirty="0"/>
              <a:t>           《读大</a:t>
            </a:r>
            <a:r>
              <a:rPr lang="zh-CN" altLang="en-US" sz="2400" dirty="0" smtClean="0"/>
              <a:t>学究竟读</a:t>
            </a:r>
            <a:r>
              <a:rPr lang="zh-CN" altLang="en-US" sz="2400" dirty="0"/>
              <a:t>什么》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>
                <a:solidFill>
                  <a:srgbClr val="FF0000"/>
                </a:solidFill>
              </a:rPr>
              <a:t> 电影：</a:t>
            </a:r>
          </a:p>
          <a:p>
            <a:r>
              <a:rPr lang="zh-CN" altLang="en-US" sz="2400" dirty="0"/>
              <a:t>            《无问西东</a:t>
            </a:r>
            <a:r>
              <a:rPr lang="zh-CN" altLang="en-US" sz="2400" dirty="0" smtClean="0"/>
              <a:t>》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>
                <a:sym typeface="+mn-ea"/>
              </a:rPr>
              <a:t>清</a:t>
            </a:r>
            <a:r>
              <a:rPr lang="zh-CN" altLang="en-US" sz="2400" dirty="0">
                <a:sym typeface="+mn-ea"/>
              </a:rPr>
              <a:t>华校庆电影</a:t>
            </a:r>
          </a:p>
          <a:p>
            <a:r>
              <a:rPr lang="zh-CN" altLang="en-US" sz="2400" dirty="0"/>
              <a:t>            《一只狗的大学时光》</a:t>
            </a:r>
          </a:p>
          <a:p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27DAE8C-3CA4-494F-BED3-1BBA7163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75" y="4445669"/>
            <a:ext cx="7413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838963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xmlns="" val="3583215404"/>
              </p:ext>
            </p:extLst>
          </p:nvPr>
        </p:nvGraphicFramePr>
        <p:xfrm>
          <a:off x="2457076" y="1892151"/>
          <a:ext cx="5599430" cy="314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标题 1"/>
          <p:cNvSpPr>
            <a:spLocks noGrp="1"/>
          </p:cNvSpPr>
          <p:nvPr/>
        </p:nvSpPr>
        <p:spPr>
          <a:xfrm>
            <a:off x="3542665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099810" y="2756535"/>
            <a:ext cx="230632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endParaRPr lang="en-US" altLang="zh-CN" sz="28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solidFill>
                  <a:schemeClr val="accent5"/>
                </a:solidFill>
                <a:uFillTx/>
                <a:latin typeface="+mj-ea"/>
              </a:rPr>
              <a:t>关键词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74862CB-D6D8-45AE-826E-50DF2490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16EE107-551D-466F-A89B-3097AF9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825C8AF0-DA7D-4295-9CC7-ED454D957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1177289" y="2457450"/>
            <a:ext cx="5270403" cy="426427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1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你</a:t>
            </a:r>
            <a:r>
              <a:rPr lang="zh-CN" altLang="en-US" sz="2400" b="0" noProof="1">
                <a:solidFill>
                  <a:schemeClr val="tx1"/>
                </a:solidFill>
              </a:rPr>
              <a:t>理想的大学生活是怎样的？</a:t>
            </a:r>
            <a:endParaRPr lang="zh-CN" altLang="zh-CN" sz="2400" b="0" noProof="1">
              <a:solidFill>
                <a:schemeClr val="tx1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177289" y="3117532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2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未</a:t>
            </a:r>
            <a:r>
              <a:rPr lang="zh-CN" altLang="en-US" sz="2400" b="0" noProof="1">
                <a:solidFill>
                  <a:schemeClr val="tx1"/>
                </a:solidFill>
              </a:rPr>
              <a:t>来世界需要怎样的人才？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177289" y="3962400"/>
            <a:ext cx="598263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400" b="0" noProof="1" smtClean="0">
                <a:solidFill>
                  <a:schemeClr val="tx1"/>
                </a:solidFill>
              </a:rPr>
              <a:t>3</a:t>
            </a:r>
            <a:r>
              <a:rPr lang="en-US" altLang="zh-CN" sz="2400" b="0" noProof="1" smtClean="0">
                <a:solidFill>
                  <a:schemeClr val="tx1"/>
                </a:solidFill>
              </a:rPr>
              <a:t>. </a:t>
            </a:r>
            <a:r>
              <a:rPr lang="zh-CN" altLang="en-US" sz="2400" b="0" noProof="1" smtClean="0">
                <a:solidFill>
                  <a:schemeClr val="tx1"/>
                </a:solidFill>
              </a:rPr>
              <a:t>如</a:t>
            </a:r>
            <a:r>
              <a:rPr lang="zh-CN" altLang="en-US" sz="2400" b="0" noProof="1">
                <a:solidFill>
                  <a:schemeClr val="tx1"/>
                </a:solidFill>
              </a:rPr>
              <a:t>何过好大学生活，为未来做准备？</a:t>
            </a:r>
            <a:endParaRPr lang="en-US" altLang="zh-CN" sz="2400" b="0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0594D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4523751" y="1363989"/>
            <a:ext cx="4311203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 noProof="1">
                <a:solidFill>
                  <a:schemeClr val="tx1"/>
                </a:solidFill>
              </a:rPr>
              <a:t>大学不是考上就好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graphicFrame>
        <p:nvGraphicFramePr>
          <p:cNvPr id="18" name="图示 17"/>
          <p:cNvGraphicFramePr/>
          <p:nvPr>
            <p:extLst>
              <p:ext uri="{D42A27DB-BD31-4B8C-83A1-F6EECF244321}">
                <p14:modId xmlns:p14="http://schemas.microsoft.com/office/powerpoint/2010/main" xmlns="" val="3327090272"/>
              </p:ext>
            </p:extLst>
          </p:nvPr>
        </p:nvGraphicFramePr>
        <p:xfrm>
          <a:off x="3633096" y="3003591"/>
          <a:ext cx="4925807" cy="217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C551029-53C7-44DA-A581-41D07D33C1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50" y="2666264"/>
            <a:ext cx="2658794" cy="34869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graphicEl>
                                              <a:dgm id="{BFA60140-00D3-4BD0-8086-5A040023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graphicEl>
                                              <a:dgm id="{FF045C97-1045-4FA2-BA85-8CC0480E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graphicEl>
                                              <a:dgm id="{FB95CF48-616C-4784-9453-6C36AF4A9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graphicEl>
                                              <a:dgm id="{2E4F7756-56BB-4AF0-8BB0-EAC84663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1714" y="904203"/>
            <a:ext cx="500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活动一：生</a:t>
            </a:r>
            <a:r>
              <a:rPr lang="zh-CN" altLang="en-US" sz="3200" dirty="0">
                <a:solidFill>
                  <a:srgbClr val="FF0000"/>
                </a:solidFill>
              </a:rPr>
              <a:t>涯列车之旅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659CC4E9-BCB3-4924-B2C1-6836BD33D6F1}"/>
              </a:ext>
            </a:extLst>
          </p:cNvPr>
          <p:cNvGrpSpPr/>
          <p:nvPr/>
        </p:nvGrpSpPr>
        <p:grpSpPr>
          <a:xfrm>
            <a:off x="207085" y="4424250"/>
            <a:ext cx="3038622" cy="1829449"/>
            <a:chOff x="618978" y="2647856"/>
            <a:chExt cx="3038622" cy="182944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F05D27F7-1591-4DC5-8009-FB9E6B452458}"/>
                </a:ext>
              </a:extLst>
            </p:cNvPr>
            <p:cNvSpPr/>
            <p:nvPr/>
          </p:nvSpPr>
          <p:spPr>
            <a:xfrm>
              <a:off x="641112" y="2647856"/>
              <a:ext cx="3016488" cy="1829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C178B5C0-7425-41B2-A0DF-C51E97E418EB}"/>
                </a:ext>
              </a:extLst>
            </p:cNvPr>
            <p:cNvSpPr txBox="1"/>
            <p:nvPr/>
          </p:nvSpPr>
          <p:spPr>
            <a:xfrm>
              <a:off x="1786868" y="2793139"/>
              <a:ext cx="959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高中站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688655B-1259-4E08-BAD8-050FD572C626}"/>
                </a:ext>
              </a:extLst>
            </p:cNvPr>
            <p:cNvSpPr txBox="1"/>
            <p:nvPr/>
          </p:nvSpPr>
          <p:spPr>
            <a:xfrm>
              <a:off x="618978" y="3193249"/>
              <a:ext cx="1223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学业：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4A91E544-8401-4BD1-A8D2-547F4498EE07}"/>
                </a:ext>
              </a:extLst>
            </p:cNvPr>
            <p:cNvSpPr txBox="1"/>
            <p:nvPr/>
          </p:nvSpPr>
          <p:spPr>
            <a:xfrm>
              <a:off x="618978" y="3770556"/>
              <a:ext cx="928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生活：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144D7EE-94CD-44AA-95B7-96AE66F3B816}"/>
              </a:ext>
            </a:extLst>
          </p:cNvPr>
          <p:cNvGrpSpPr/>
          <p:nvPr/>
        </p:nvGrpSpPr>
        <p:grpSpPr>
          <a:xfrm>
            <a:off x="4710655" y="4444907"/>
            <a:ext cx="3111916" cy="1829449"/>
            <a:chOff x="698836" y="2647854"/>
            <a:chExt cx="3016488" cy="1829449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A2EE669E-083D-4B3A-BE1B-D82267D18575}"/>
                </a:ext>
              </a:extLst>
            </p:cNvPr>
            <p:cNvSpPr/>
            <p:nvPr/>
          </p:nvSpPr>
          <p:spPr>
            <a:xfrm>
              <a:off x="698836" y="2647854"/>
              <a:ext cx="3016488" cy="182944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35F68280-A181-453C-B367-119F84343D91}"/>
                </a:ext>
              </a:extLst>
            </p:cNvPr>
            <p:cNvSpPr txBox="1"/>
            <p:nvPr/>
          </p:nvSpPr>
          <p:spPr>
            <a:xfrm>
              <a:off x="1786868" y="2793139"/>
              <a:ext cx="959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大学站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78DBEAC-A411-4FE4-B0A2-4056FF4E28DC}"/>
                </a:ext>
              </a:extLst>
            </p:cNvPr>
            <p:cNvSpPr txBox="1"/>
            <p:nvPr/>
          </p:nvSpPr>
          <p:spPr>
            <a:xfrm>
              <a:off x="772741" y="3193248"/>
              <a:ext cx="1223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学业：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3F86D4D2-411F-41B1-8C8A-503D05852732}"/>
                </a:ext>
              </a:extLst>
            </p:cNvPr>
            <p:cNvSpPr txBox="1"/>
            <p:nvPr/>
          </p:nvSpPr>
          <p:spPr>
            <a:xfrm>
              <a:off x="788452" y="3753289"/>
              <a:ext cx="928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生活：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C2D04CD8-3F86-4180-B689-FAE4901D439C}"/>
              </a:ext>
            </a:extLst>
          </p:cNvPr>
          <p:cNvGrpSpPr/>
          <p:nvPr/>
        </p:nvGrpSpPr>
        <p:grpSpPr>
          <a:xfrm>
            <a:off x="8897573" y="4444908"/>
            <a:ext cx="3016488" cy="1829449"/>
            <a:chOff x="641112" y="2647856"/>
            <a:chExt cx="3016488" cy="1829449"/>
          </a:xfrm>
          <a:solidFill>
            <a:schemeClr val="accent4"/>
          </a:soli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27AC1BBB-17C4-4773-8DCC-C3A9C264BD36}"/>
                </a:ext>
              </a:extLst>
            </p:cNvPr>
            <p:cNvSpPr/>
            <p:nvPr/>
          </p:nvSpPr>
          <p:spPr>
            <a:xfrm>
              <a:off x="641112" y="2647856"/>
              <a:ext cx="3016488" cy="182944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BD26160C-ED1F-4738-BBBD-02B079509936}"/>
                </a:ext>
              </a:extLst>
            </p:cNvPr>
            <p:cNvSpPr txBox="1"/>
            <p:nvPr/>
          </p:nvSpPr>
          <p:spPr>
            <a:xfrm>
              <a:off x="1786868" y="2793139"/>
              <a:ext cx="95992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未来站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7BDE2E23-8070-46DB-B8CB-002308A18379}"/>
                </a:ext>
              </a:extLst>
            </p:cNvPr>
            <p:cNvSpPr txBox="1"/>
            <p:nvPr/>
          </p:nvSpPr>
          <p:spPr>
            <a:xfrm>
              <a:off x="711866" y="3153866"/>
              <a:ext cx="122389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学业：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35FE12AA-31B4-424D-A3DE-44A3FF759A52}"/>
                </a:ext>
              </a:extLst>
            </p:cNvPr>
            <p:cNvSpPr txBox="1"/>
            <p:nvPr/>
          </p:nvSpPr>
          <p:spPr>
            <a:xfrm>
              <a:off x="711866" y="3749898"/>
              <a:ext cx="92846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生活：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4F3BD23-25B3-4B60-9C81-FF1CDEC31196}"/>
              </a:ext>
            </a:extLst>
          </p:cNvPr>
          <p:cNvSpPr txBox="1"/>
          <p:nvPr/>
        </p:nvSpPr>
        <p:spPr>
          <a:xfrm>
            <a:off x="609922" y="1634261"/>
            <a:ext cx="9983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    高中、大学、未来都是生涯历程中</a:t>
            </a:r>
            <a:r>
              <a:rPr lang="zh-CN" altLang="en-US" sz="2400" dirty="0" smtClean="0"/>
              <a:t>的站</a:t>
            </a:r>
            <a:r>
              <a:rPr lang="zh-CN" altLang="en-US" sz="2400" dirty="0"/>
              <a:t>点。每个生涯站点会有怎样独特的生</a:t>
            </a:r>
            <a:r>
              <a:rPr lang="zh-CN" altLang="en-US" sz="2400" dirty="0" smtClean="0"/>
              <a:t>活</a:t>
            </a:r>
            <a:r>
              <a:rPr lang="zh-CN" altLang="en-US" sz="2400" dirty="0" smtClean="0"/>
              <a:t>呢</a:t>
            </a:r>
            <a:r>
              <a:rPr lang="zh-CN" altLang="en-US" sz="2400" dirty="0" smtClean="0"/>
              <a:t>？</a:t>
            </a:r>
            <a:r>
              <a:rPr lang="zh-CN" altLang="en-US" sz="2400" dirty="0"/>
              <a:t>请在对应的生涯站点写上该段生涯历程的主要内容，并用几个积极的词语概括这一阶段的生涯主题。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1714" y="904203"/>
            <a:ext cx="703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活动二：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2FEE7EF-4663-47FF-AB71-E8B407C8698D}"/>
              </a:ext>
            </a:extLst>
          </p:cNvPr>
          <p:cNvSpPr txBox="1"/>
          <p:nvPr/>
        </p:nvSpPr>
        <p:spPr>
          <a:xfrm>
            <a:off x="769035" y="1537178"/>
            <a:ext cx="948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latin typeface="+mn-ea"/>
              </a:rPr>
              <a:t>     大学生活的关键词有以下这些。还有哪些是你知道的吗？可以在空白的泡泡里写上。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EE123EC2-34A5-429F-BA0B-48BA78B61128}"/>
              </a:ext>
            </a:extLst>
          </p:cNvPr>
          <p:cNvSpPr/>
          <p:nvPr/>
        </p:nvSpPr>
        <p:spPr>
          <a:xfrm>
            <a:off x="1480803" y="2906164"/>
            <a:ext cx="906193" cy="9260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辅导员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F6BF3AE2-BB80-4952-9289-928185C6468E}"/>
              </a:ext>
            </a:extLst>
          </p:cNvPr>
          <p:cNvSpPr/>
          <p:nvPr/>
        </p:nvSpPr>
        <p:spPr>
          <a:xfrm>
            <a:off x="6171616" y="2685652"/>
            <a:ext cx="906194" cy="879115"/>
          </a:xfrm>
          <a:prstGeom prst="ellipse">
            <a:avLst/>
          </a:prstGeom>
          <a:solidFill>
            <a:srgbClr val="B4C2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老乡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60D3C216-A8CD-4D03-8A2C-0DE4E5416A48}"/>
              </a:ext>
            </a:extLst>
          </p:cNvPr>
          <p:cNvSpPr/>
          <p:nvPr/>
        </p:nvSpPr>
        <p:spPr>
          <a:xfrm>
            <a:off x="7241349" y="3557565"/>
            <a:ext cx="906193" cy="9505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选修课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BE800E42-91BA-43E3-A0D5-F6CFCCE94E65}"/>
              </a:ext>
            </a:extLst>
          </p:cNvPr>
          <p:cNvSpPr/>
          <p:nvPr/>
        </p:nvSpPr>
        <p:spPr>
          <a:xfrm>
            <a:off x="4430155" y="4845533"/>
            <a:ext cx="906193" cy="9505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创新创业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800AC6C7-B51E-46F1-8AF4-098C33D4E381}"/>
              </a:ext>
            </a:extLst>
          </p:cNvPr>
          <p:cNvSpPr/>
          <p:nvPr/>
        </p:nvSpPr>
        <p:spPr>
          <a:xfrm>
            <a:off x="3757247" y="3631689"/>
            <a:ext cx="906193" cy="95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论文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86D209BD-1011-4B88-A011-C2C1AF0E679B}"/>
              </a:ext>
            </a:extLst>
          </p:cNvPr>
          <p:cNvSpPr/>
          <p:nvPr/>
        </p:nvSpPr>
        <p:spPr>
          <a:xfrm>
            <a:off x="1358705" y="4417223"/>
            <a:ext cx="1018735" cy="903600"/>
          </a:xfrm>
          <a:prstGeom prst="ellipse">
            <a:avLst/>
          </a:prstGeom>
          <a:solidFill>
            <a:srgbClr val="F485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志愿服务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C8665574-B63C-4B75-AFCA-E242C9E04148}"/>
              </a:ext>
            </a:extLst>
          </p:cNvPr>
          <p:cNvSpPr/>
          <p:nvPr/>
        </p:nvSpPr>
        <p:spPr>
          <a:xfrm>
            <a:off x="2841384" y="2640320"/>
            <a:ext cx="906193" cy="83099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社会实践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A9256B88-2599-4AAE-AFA5-D2CC2B1DB8BA}"/>
              </a:ext>
            </a:extLst>
          </p:cNvPr>
          <p:cNvSpPr/>
          <p:nvPr/>
        </p:nvSpPr>
        <p:spPr>
          <a:xfrm>
            <a:off x="4394492" y="2543401"/>
            <a:ext cx="906193" cy="87911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考研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7C3D6197-AF38-48AB-906E-0672941AF62E}"/>
              </a:ext>
            </a:extLst>
          </p:cNvPr>
          <p:cNvSpPr/>
          <p:nvPr/>
        </p:nvSpPr>
        <p:spPr>
          <a:xfrm>
            <a:off x="6248986" y="4803660"/>
            <a:ext cx="1067973" cy="926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实验室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A39196A0-8089-444B-A60E-4463719F8127}"/>
              </a:ext>
            </a:extLst>
          </p:cNvPr>
          <p:cNvSpPr/>
          <p:nvPr/>
        </p:nvSpPr>
        <p:spPr>
          <a:xfrm>
            <a:off x="5300685" y="3677671"/>
            <a:ext cx="906193" cy="950575"/>
          </a:xfrm>
          <a:prstGeom prst="ellipse">
            <a:avLst/>
          </a:prstGeom>
          <a:solidFill>
            <a:srgbClr val="EE7F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3642EF9A-78CA-4AFB-9F5F-4DD10F15344A}"/>
              </a:ext>
            </a:extLst>
          </p:cNvPr>
          <p:cNvSpPr/>
          <p:nvPr/>
        </p:nvSpPr>
        <p:spPr>
          <a:xfrm>
            <a:off x="2722776" y="4508140"/>
            <a:ext cx="906193" cy="948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53063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5A1ECCAB-EC8E-4E2E-BE64-47C66958514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066172B-422A-4034-A720-743E3E23D71C}"/>
              </a:ext>
            </a:extLst>
          </p:cNvPr>
          <p:cNvSpPr txBox="1"/>
          <p:nvPr/>
        </p:nvSpPr>
        <p:spPr>
          <a:xfrm>
            <a:off x="1913207" y="2180492"/>
            <a:ext cx="72026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分享与交流：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endParaRPr lang="en-US" altLang="zh-CN" sz="2400" dirty="0"/>
          </a:p>
          <a:p>
            <a:r>
              <a:rPr lang="zh-CN" altLang="en-US" sz="2400" dirty="0"/>
              <a:t>     思考大学生活与当下的高中生活的差异？</a:t>
            </a:r>
            <a:endParaRPr lang="en-US" altLang="zh-CN" sz="2400" dirty="0"/>
          </a:p>
          <a:p>
            <a:r>
              <a:rPr lang="zh-CN" altLang="en-US" sz="2400" dirty="0"/>
              <a:t>     你又会如何去度过你的大学生活呢？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A918CE-45FB-424F-8E77-5ECDF30F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7413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64272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5E1D560D-0D46-417C-B9EC-3E30676305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4" name="流程图: 接点 3">
            <a:extLst>
              <a:ext uri="{FF2B5EF4-FFF2-40B4-BE49-F238E27FC236}">
                <a16:creationId xmlns:a16="http://schemas.microsoft.com/office/drawing/2014/main" xmlns="" id="{B3A1F626-D781-4178-930F-313A80466F4A}"/>
              </a:ext>
            </a:extLst>
          </p:cNvPr>
          <p:cNvSpPr/>
          <p:nvPr/>
        </p:nvSpPr>
        <p:spPr>
          <a:xfrm>
            <a:off x="4762910" y="4145278"/>
            <a:ext cx="983100" cy="9226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大学生活</a:t>
            </a:r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xmlns="" id="{3FFF555C-0E6C-477D-923D-C78B915BF848}"/>
              </a:ext>
            </a:extLst>
          </p:cNvPr>
          <p:cNvSpPr/>
          <p:nvPr/>
        </p:nvSpPr>
        <p:spPr>
          <a:xfrm>
            <a:off x="5684526" y="2762250"/>
            <a:ext cx="983099" cy="876885"/>
          </a:xfrm>
          <a:prstGeom prst="flowChartConnector">
            <a:avLst/>
          </a:prstGeom>
          <a:solidFill>
            <a:srgbClr val="4DE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学业</a:t>
            </a:r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xmlns="" id="{E57717F8-68E5-43D0-AC2C-5F1A66CC1C78}"/>
              </a:ext>
            </a:extLst>
          </p:cNvPr>
          <p:cNvSpPr/>
          <p:nvPr/>
        </p:nvSpPr>
        <p:spPr>
          <a:xfrm>
            <a:off x="6339110" y="4673882"/>
            <a:ext cx="983097" cy="1012287"/>
          </a:xfrm>
          <a:prstGeom prst="flowChartConnector">
            <a:avLst/>
          </a:prstGeom>
          <a:solidFill>
            <a:srgbClr val="F485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社会实践</a:t>
            </a:r>
          </a:p>
        </p:txBody>
      </p:sp>
      <p:sp>
        <p:nvSpPr>
          <p:cNvPr id="7" name="流程图: 接点 6">
            <a:extLst>
              <a:ext uri="{FF2B5EF4-FFF2-40B4-BE49-F238E27FC236}">
                <a16:creationId xmlns:a16="http://schemas.microsoft.com/office/drawing/2014/main" xmlns="" id="{45A1CD26-3FCA-4959-966A-3937F0EEAC96}"/>
              </a:ext>
            </a:extLst>
          </p:cNvPr>
          <p:cNvSpPr/>
          <p:nvPr/>
        </p:nvSpPr>
        <p:spPr>
          <a:xfrm>
            <a:off x="2893217" y="4465616"/>
            <a:ext cx="1098003" cy="104442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休闲娱乐</a:t>
            </a:r>
          </a:p>
        </p:txBody>
      </p:sp>
      <p:sp>
        <p:nvSpPr>
          <p:cNvPr id="8" name="流程图: 接点 7">
            <a:extLst>
              <a:ext uri="{FF2B5EF4-FFF2-40B4-BE49-F238E27FC236}">
                <a16:creationId xmlns:a16="http://schemas.microsoft.com/office/drawing/2014/main" xmlns="" id="{B308F64D-989F-4EC7-9569-B36E47898B98}"/>
              </a:ext>
            </a:extLst>
          </p:cNvPr>
          <p:cNvSpPr/>
          <p:nvPr/>
        </p:nvSpPr>
        <p:spPr>
          <a:xfrm>
            <a:off x="3533988" y="3011451"/>
            <a:ext cx="1117784" cy="93331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社团活动</a:t>
            </a:r>
          </a:p>
        </p:txBody>
      </p:sp>
      <p:sp>
        <p:nvSpPr>
          <p:cNvPr id="9" name="流程图: 接点 8">
            <a:extLst>
              <a:ext uri="{FF2B5EF4-FFF2-40B4-BE49-F238E27FC236}">
                <a16:creationId xmlns:a16="http://schemas.microsoft.com/office/drawing/2014/main" xmlns="" id="{21848141-DCA1-46D5-9CB7-C1B5F8C182F4}"/>
              </a:ext>
            </a:extLst>
          </p:cNvPr>
          <p:cNvSpPr/>
          <p:nvPr/>
        </p:nvSpPr>
        <p:spPr>
          <a:xfrm>
            <a:off x="4600138" y="5573251"/>
            <a:ext cx="983100" cy="922608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人际关系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82A5196F-B265-42D1-9EDC-DE6B07113EB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459512" y="3801379"/>
            <a:ext cx="447370" cy="479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E2D2CDEF-DE72-43E2-AFDC-3451B3F0EA2C}"/>
              </a:ext>
            </a:extLst>
          </p:cNvPr>
          <p:cNvCxnSpPr>
            <a:cxnSpLocks/>
          </p:cNvCxnSpPr>
          <p:nvPr/>
        </p:nvCxnSpPr>
        <p:spPr>
          <a:xfrm flipV="1">
            <a:off x="5499685" y="3588426"/>
            <a:ext cx="406324" cy="601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3CC729C8-BC86-495E-97E9-6E40EF8FEEB5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3991220" y="4763084"/>
            <a:ext cx="748748" cy="224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E34048BA-25E4-49D2-BEB8-64CA01809059}"/>
              </a:ext>
            </a:extLst>
          </p:cNvPr>
          <p:cNvCxnSpPr>
            <a:cxnSpLocks/>
          </p:cNvCxnSpPr>
          <p:nvPr/>
        </p:nvCxnSpPr>
        <p:spPr>
          <a:xfrm>
            <a:off x="5105756" y="5067886"/>
            <a:ext cx="0" cy="505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C407B350-4AA8-4F44-A1BE-C4017431DAA9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5689945" y="4805868"/>
            <a:ext cx="649165" cy="374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83E60807-7A25-4888-9D68-74C7F954476C}"/>
              </a:ext>
            </a:extLst>
          </p:cNvPr>
          <p:cNvSpPr txBox="1"/>
          <p:nvPr/>
        </p:nvSpPr>
        <p:spPr>
          <a:xfrm>
            <a:off x="451162" y="1049197"/>
            <a:ext cx="8623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深入思考：</a:t>
            </a:r>
            <a:endParaRPr lang="en-US" altLang="zh-CN" sz="3200" dirty="0">
              <a:solidFill>
                <a:srgbClr val="FF0000"/>
              </a:solidFill>
            </a:endParaRPr>
          </a:p>
          <a:p>
            <a:endParaRPr lang="en-US" altLang="zh-CN" sz="2800" dirty="0"/>
          </a:p>
          <a:p>
            <a:r>
              <a:rPr lang="en-US" altLang="zh-CN" sz="2800" dirty="0"/>
              <a:t>     </a:t>
            </a:r>
            <a:r>
              <a:rPr lang="zh-CN" altLang="en-US" sz="2800" dirty="0"/>
              <a:t>在大学里你会怎么度过？按下图几个方面去思考。</a:t>
            </a:r>
          </a:p>
        </p:txBody>
      </p:sp>
    </p:spTree>
    <p:extLst>
      <p:ext uri="{BB962C8B-B14F-4D97-AF65-F5344CB8AC3E}">
        <p14:creationId xmlns:p14="http://schemas.microsoft.com/office/powerpoint/2010/main" xmlns="" val="38631599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2e9bcd2-50ab-46f2-b702-70763c3c03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1164</Words>
  <Application>Microsoft Office PowerPoint</Application>
  <PresentationFormat>自定义</PresentationFormat>
  <Paragraphs>101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210</cp:revision>
  <dcterms:created xsi:type="dcterms:W3CDTF">2019-04-03T03:43:00Z</dcterms:created>
  <dcterms:modified xsi:type="dcterms:W3CDTF">2019-10-21T10:17:11Z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