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diagrams/layout1.xml" ContentType="application/vnd.openxmlformats-officedocument.drawingml.diagramLayout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diagrams/drawing1.xml" ContentType="application/vnd.ms-office.drawingml.diagramDrawing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262" r:id="rId3"/>
    <p:sldId id="1063" r:id="rId4"/>
    <p:sldId id="1065" r:id="rId5"/>
    <p:sldId id="1158" r:id="rId6"/>
    <p:sldId id="1066" r:id="rId7"/>
    <p:sldId id="1075" r:id="rId8"/>
    <p:sldId id="1070" r:id="rId9"/>
    <p:sldId id="1078" r:id="rId10"/>
    <p:sldId id="1148" r:id="rId11"/>
    <p:sldId id="1071" r:id="rId12"/>
    <p:sldId id="1077" r:id="rId13"/>
    <p:sldId id="1134" r:id="rId14"/>
    <p:sldId id="1149" r:id="rId15"/>
    <p:sldId id="1150" r:id="rId16"/>
    <p:sldId id="1072" r:id="rId17"/>
    <p:sldId id="1087" r:id="rId18"/>
    <p:sldId id="1086" r:id="rId19"/>
    <p:sldId id="667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80D"/>
    <a:srgbClr val="FFFFFF"/>
    <a:srgbClr val="950300"/>
    <a:srgbClr val="FFEFE7"/>
    <a:srgbClr val="454D8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78" y="-96"/>
      </p:cViewPr>
      <p:guideLst>
        <p:guide orient="horz" pos="2071"/>
        <p:guide pos="39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#1" loCatId="relationship" qsTypeId="urn:microsoft.com/office/officeart/2005/8/quickstyle/simple1#1" qsCatId="simple" csTypeId="urn:microsoft.com/office/officeart/2005/8/colors/colorful1#1" csCatId="accent1"/>
      <dgm:spPr/>
      <dgm:t>
        <a:bodyPr/>
        <a:lstStyle/>
        <a:p>
          <a:endParaRPr lang="zh-CN" altLang="en-US"/>
        </a:p>
      </dgm:t>
    </dgm:pt>
    <dgm:pt modelId="{0003A3F3-46CE-4A39-889B-A9671519A6AD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ym typeface="+mn-ea"/>
            </a:rPr>
            <a:t>影响轮</a:t>
          </a:r>
          <a:endParaRPr lang="zh-CN" sz="2800" dirty="0"/>
        </a:p>
      </dgm:t>
    </dgm:pt>
    <dgm:pt modelId="{DB8DD68B-F7DE-4621-B0FA-78FAAE647B00}" type="parTrans" cxnId="{EEC6E59E-B0AA-4FCC-A519-806982527B87}">
      <dgm:prSet/>
      <dgm:spPr/>
      <dgm:t>
        <a:bodyPr/>
        <a:lstStyle/>
        <a:p>
          <a:endParaRPr lang="zh-CN" altLang="en-US" sz="2800"/>
        </a:p>
      </dgm:t>
    </dgm:pt>
    <dgm:pt modelId="{21076AAC-9881-4A2D-95F8-773797BCC270}" type="sibTrans" cxnId="{EEC6E59E-B0AA-4FCC-A519-806982527B87}">
      <dgm:prSet/>
      <dgm:spPr/>
      <dgm:t>
        <a:bodyPr/>
        <a:lstStyle/>
        <a:p>
          <a:endParaRPr lang="zh-CN" altLang="en-US" sz="2800"/>
        </a:p>
      </dgm:t>
    </dgm:pt>
    <dgm:pt modelId="{5BFF6280-D6E3-40DD-8458-D70EC4B61DFA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ym typeface="+mn-ea"/>
            </a:rPr>
            <a:t>重要</a:t>
          </a:r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ym typeface="+mn-ea"/>
            </a:rPr>
            <a:t>他人</a:t>
          </a:r>
          <a:endParaRPr lang="zh-CN" altLang="en-US" sz="2800" dirty="0">
            <a:sym typeface="+mn-ea"/>
          </a:endParaRPr>
        </a:p>
      </dgm:t>
    </dgm:pt>
    <dgm:pt modelId="{FD0864F7-26F1-4893-AFB5-0C116796A825}" type="parTrans" cxnId="{515ABF25-9AC2-421C-AD95-FCAE7C7B28B3}">
      <dgm:prSet/>
      <dgm:spPr/>
      <dgm:t>
        <a:bodyPr/>
        <a:lstStyle/>
        <a:p>
          <a:endParaRPr lang="zh-CN" altLang="en-US" sz="2800"/>
        </a:p>
      </dgm:t>
    </dgm:pt>
    <dgm:pt modelId="{7496ACB6-D41B-4FD7-A2E6-D42565A59E5C}" type="sibTrans" cxnId="{515ABF25-9AC2-421C-AD95-FCAE7C7B28B3}">
      <dgm:prSet/>
      <dgm:spPr/>
      <dgm:t>
        <a:bodyPr/>
        <a:lstStyle/>
        <a:p>
          <a:endParaRPr lang="zh-CN" altLang="en-US" sz="2800"/>
        </a:p>
      </dgm:t>
    </dgm:pt>
    <dgm:pt modelId="{0B70ACE5-2F14-47FD-8A1E-FCEE91558D17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ym typeface="+mn-ea"/>
            </a:rPr>
            <a:t>生命</a:t>
          </a:r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ym typeface="+mn-ea"/>
            </a:rPr>
            <a:t>资源</a:t>
          </a:r>
          <a:endParaRPr lang="zh-CN" altLang="en-US" sz="2800">
            <a:sym typeface="+mn-ea"/>
          </a:endParaRPr>
        </a:p>
      </dgm:t>
    </dgm:pt>
    <dgm:pt modelId="{7A5BFBD0-7811-4487-833A-9B17B616FC6E}" type="parTrans" cxnId="{50743785-28E6-4C70-81FF-D16481B94472}">
      <dgm:prSet/>
      <dgm:spPr/>
      <dgm:t>
        <a:bodyPr/>
        <a:lstStyle/>
        <a:p>
          <a:endParaRPr lang="zh-CN" altLang="en-US" sz="2800"/>
        </a:p>
      </dgm:t>
    </dgm:pt>
    <dgm:pt modelId="{E738103B-D11E-49B8-A551-B16D2EA317D7}" type="sibTrans" cxnId="{50743785-28E6-4C70-81FF-D16481B94472}">
      <dgm:prSet/>
      <dgm:spPr/>
      <dgm:t>
        <a:bodyPr/>
        <a:lstStyle/>
        <a:p>
          <a:endParaRPr lang="zh-CN" altLang="en-US" sz="28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66F14E-5577-44AF-9ADA-89423513A4CA}" type="pres">
      <dgm:prSet presAssocID="{7496ACB6-D41B-4FD7-A2E6-D42565A59E5C}" presName="space" presStyleCnt="0"/>
      <dgm:spPr/>
    </dgm:pt>
    <dgm:pt modelId="{825C8AF0-DA7D-4295-9CC7-ED454D9572BC}" type="pres">
      <dgm:prSet presAssocID="{0B70ACE5-2F14-47FD-8A1E-FCEE91558D1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4F466E-78EE-4B6E-8539-CD9943CC24D1}" type="presOf" srcId="{0B70ACE5-2F14-47FD-8A1E-FCEE91558D17}" destId="{825C8AF0-DA7D-4295-9CC7-ED454D9572BC}" srcOrd="0" destOrd="0" presId="urn:microsoft.com/office/officeart/2005/8/layout/venn3#1"/>
    <dgm:cxn modelId="{50743785-28E6-4C70-81FF-D16481B94472}" srcId="{6170C4A6-31F0-462D-B078-69749E492BAE}" destId="{0B70ACE5-2F14-47FD-8A1E-FCEE91558D17}" srcOrd="2" destOrd="0" parTransId="{7A5BFBD0-7811-4487-833A-9B17B616FC6E}" sibTransId="{E738103B-D11E-49B8-A551-B16D2EA317D7}"/>
    <dgm:cxn modelId="{59E0D2FC-1FDF-44E3-890A-093770F54F51}" type="presOf" srcId="{0003A3F3-46CE-4A39-889B-A9671519A6AD}" destId="{B74862CB-D6D8-45AE-826E-50DF2490B44A}" srcOrd="0" destOrd="0" presId="urn:microsoft.com/office/officeart/2005/8/layout/venn3#1"/>
    <dgm:cxn modelId="{93E95343-440C-45EC-8A7F-4FDE2E319D61}" type="presOf" srcId="{5BFF6280-D6E3-40DD-8458-D70EC4B61DFA}" destId="{316EE107-551D-466F-A89B-3097AF9804E2}" srcOrd="0" destOrd="0" presId="urn:microsoft.com/office/officeart/2005/8/layout/venn3#1"/>
    <dgm:cxn modelId="{EEC6E59E-B0AA-4FCC-A519-806982527B87}" srcId="{6170C4A6-31F0-462D-B078-69749E492BAE}" destId="{0003A3F3-46CE-4A39-889B-A9671519A6AD}" srcOrd="0" destOrd="0" parTransId="{DB8DD68B-F7DE-4621-B0FA-78FAAE647B00}" sibTransId="{21076AAC-9881-4A2D-95F8-773797BCC270}"/>
    <dgm:cxn modelId="{D1F028D4-F32A-4E20-8482-9F14BBA4D22C}" type="presOf" srcId="{6170C4A6-31F0-462D-B078-69749E492BAE}" destId="{C0E7FF11-0AFA-4643-98EB-D05A4CC6D185}" srcOrd="0" destOrd="0" presId="urn:microsoft.com/office/officeart/2005/8/layout/venn3#1"/>
    <dgm:cxn modelId="{515ABF25-9AC2-421C-AD95-FCAE7C7B28B3}" srcId="{6170C4A6-31F0-462D-B078-69749E492BAE}" destId="{5BFF6280-D6E3-40DD-8458-D70EC4B61DFA}" srcOrd="1" destOrd="0" parTransId="{FD0864F7-26F1-4893-AFB5-0C116796A825}" sibTransId="{7496ACB6-D41B-4FD7-A2E6-D42565A59E5C}"/>
    <dgm:cxn modelId="{D8B6C35F-64B8-43A9-A45E-9D7B8A3D4B54}" type="presParOf" srcId="{C0E7FF11-0AFA-4643-98EB-D05A4CC6D185}" destId="{B74862CB-D6D8-45AE-826E-50DF2490B44A}" srcOrd="0" destOrd="0" presId="urn:microsoft.com/office/officeart/2005/8/layout/venn3#1"/>
    <dgm:cxn modelId="{0A5B1A75-1FEC-480D-B5C8-38ECFD5B02C1}" type="presParOf" srcId="{C0E7FF11-0AFA-4643-98EB-D05A4CC6D185}" destId="{8B81F767-FBC8-4FD5-A0D8-994A7B138542}" srcOrd="1" destOrd="0" presId="urn:microsoft.com/office/officeart/2005/8/layout/venn3#1"/>
    <dgm:cxn modelId="{6043917C-77BB-4220-9706-6497D2BF28F0}" type="presParOf" srcId="{C0E7FF11-0AFA-4643-98EB-D05A4CC6D185}" destId="{316EE107-551D-466F-A89B-3097AF9804E2}" srcOrd="2" destOrd="0" presId="urn:microsoft.com/office/officeart/2005/8/layout/venn3#1"/>
    <dgm:cxn modelId="{B061B599-778F-4592-98AB-0583C34836D3}" type="presParOf" srcId="{C0E7FF11-0AFA-4643-98EB-D05A4CC6D185}" destId="{C266F14E-5577-44AF-9ADA-89423513A4CA}" srcOrd="3" destOrd="0" presId="urn:microsoft.com/office/officeart/2005/8/layout/venn3#1"/>
    <dgm:cxn modelId="{FEF25A48-1BFD-404B-B0AF-FE50EDB55352}" type="presParOf" srcId="{C0E7FF11-0AFA-4643-98EB-D05A4CC6D185}" destId="{825C8AF0-DA7D-4295-9CC7-ED454D9572BC}" srcOrd="4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862CB-D6D8-45AE-826E-50DF2490B44A}">
      <dsp:nvSpPr>
        <dsp:cNvPr id="0" name=""/>
        <dsp:cNvSpPr/>
      </dsp:nvSpPr>
      <dsp:spPr>
        <a:xfrm>
          <a:off x="2460" y="497494"/>
          <a:ext cx="2151734" cy="21517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>
              <a:sym typeface="+mn-ea"/>
            </a:rPr>
            <a:t>影响轮</a:t>
          </a:r>
          <a:endParaRPr lang="zh-CN" sz="2800" kern="1200" dirty="0"/>
        </a:p>
      </dsp:txBody>
      <dsp:txXfrm>
        <a:off x="2460" y="497494"/>
        <a:ext cx="2151734" cy="2151734"/>
      </dsp:txXfrm>
    </dsp:sp>
    <dsp:sp modelId="{316EE107-551D-466F-A89B-3097AF9804E2}">
      <dsp:nvSpPr>
        <dsp:cNvPr id="0" name=""/>
        <dsp:cNvSpPr/>
      </dsp:nvSpPr>
      <dsp:spPr>
        <a:xfrm>
          <a:off x="1723847" y="497494"/>
          <a:ext cx="2151734" cy="21517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>
              <a:sym typeface="+mn-ea"/>
            </a:rPr>
            <a:t>重要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>
              <a:sym typeface="+mn-ea"/>
            </a:rPr>
            <a:t>他人</a:t>
          </a:r>
          <a:endParaRPr lang="zh-CN" altLang="en-US" sz="2800" kern="1200" dirty="0">
            <a:sym typeface="+mn-ea"/>
          </a:endParaRPr>
        </a:p>
      </dsp:txBody>
      <dsp:txXfrm>
        <a:off x="1723847" y="497494"/>
        <a:ext cx="2151734" cy="2151734"/>
      </dsp:txXfrm>
    </dsp:sp>
    <dsp:sp modelId="{825C8AF0-DA7D-4295-9CC7-ED454D9572BC}">
      <dsp:nvSpPr>
        <dsp:cNvPr id="0" name=""/>
        <dsp:cNvSpPr/>
      </dsp:nvSpPr>
      <dsp:spPr>
        <a:xfrm>
          <a:off x="3445235" y="497494"/>
          <a:ext cx="2151734" cy="215173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>
              <a:sym typeface="+mn-ea"/>
            </a:rPr>
            <a:t>生命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>
              <a:sym typeface="+mn-ea"/>
            </a:rPr>
            <a:t>资源</a:t>
          </a:r>
          <a:endParaRPr lang="zh-CN" altLang="en-US" sz="2800" kern="1200">
            <a:sym typeface="+mn-ea"/>
          </a:endParaRPr>
        </a:p>
      </dsp:txBody>
      <dsp:txXfrm>
        <a:off x="3445235" y="497494"/>
        <a:ext cx="2151734" cy="2151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2020/7/23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13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2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1.png"/><Relationship Id="rId5" Type="http://schemas.openxmlformats.org/officeDocument/2006/relationships/tags" Target="../tags/tag7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15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2.png"/><Relationship Id="rId5" Type="http://schemas.openxmlformats.org/officeDocument/2006/relationships/tags" Target="../tags/tag87.xml"/><Relationship Id="rId10" Type="http://schemas.openxmlformats.org/officeDocument/2006/relationships/image" Target="../media/image11.png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7.png"/><Relationship Id="rId5" Type="http://schemas.openxmlformats.org/officeDocument/2006/relationships/tags" Target="../tags/tag95.xml"/><Relationship Id="rId10" Type="http://schemas.openxmlformats.org/officeDocument/2006/relationships/image" Target="../media/image12.png"/><Relationship Id="rId4" Type="http://schemas.openxmlformats.org/officeDocument/2006/relationships/tags" Target="../tags/tag94.xml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6.png"/><Relationship Id="rId3" Type="http://schemas.openxmlformats.org/officeDocument/2006/relationships/tags" Target="../tags/tag100.xml"/><Relationship Id="rId21" Type="http://schemas.openxmlformats.org/officeDocument/2006/relationships/image" Target="../media/image9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5.png"/><Relationship Id="rId2" Type="http://schemas.openxmlformats.org/officeDocument/2006/relationships/tags" Target="../tags/tag99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image" Target="../media/image3.png"/><Relationship Id="rId10" Type="http://schemas.openxmlformats.org/officeDocument/2006/relationships/tags" Target="../tags/tag107.xml"/><Relationship Id="rId19" Type="http://schemas.openxmlformats.org/officeDocument/2006/relationships/image" Target="../media/image7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slideMaster" Target="../slideMasters/slideMaster2.xml"/><Relationship Id="rId2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6.png"/><Relationship Id="rId3" Type="http://schemas.openxmlformats.org/officeDocument/2006/relationships/tags" Target="../tags/tag14.xml"/><Relationship Id="rId21" Type="http://schemas.openxmlformats.org/officeDocument/2006/relationships/image" Target="../media/image9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5.png"/><Relationship Id="rId2" Type="http://schemas.openxmlformats.org/officeDocument/2006/relationships/tags" Target="../tags/tag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3.png"/><Relationship Id="rId10" Type="http://schemas.openxmlformats.org/officeDocument/2006/relationships/tags" Target="../tags/tag21.xml"/><Relationship Id="rId19" Type="http://schemas.openxmlformats.org/officeDocument/2006/relationships/image" Target="../media/image7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Master" Target="../slideMasters/slideMaster2.xml"/><Relationship Id="rId2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2.png"/><Relationship Id="rId5" Type="http://schemas.openxmlformats.org/officeDocument/2006/relationships/tags" Target="../tags/tag29.xml"/><Relationship Id="rId10" Type="http://schemas.openxmlformats.org/officeDocument/2006/relationships/image" Target="../media/image11.png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3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11.png"/><Relationship Id="rId5" Type="http://schemas.openxmlformats.org/officeDocument/2006/relationships/tags" Target="../tags/tag4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11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15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2.png"/><Relationship Id="rId5" Type="http://schemas.openxmlformats.org/officeDocument/2006/relationships/tags" Target="../tags/tag63.xml"/><Relationship Id="rId10" Type="http://schemas.openxmlformats.org/officeDocument/2006/relationships/image" Target="../media/image11.png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7.png"/><Relationship Id="rId5" Type="http://schemas.openxmlformats.org/officeDocument/2006/relationships/tags" Target="../tags/tag71.xml"/><Relationship Id="rId10" Type="http://schemas.openxmlformats.org/officeDocument/2006/relationships/image" Target="../media/image16.png"/><Relationship Id="rId4" Type="http://schemas.openxmlformats.org/officeDocument/2006/relationships/tags" Target="../tags/tag70.xml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pic>
        <p:nvPicPr>
          <p:cNvPr id="1025" name="ShockwaveFlash1" descr="ppt/media/image1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1670" y="10795"/>
            <a:ext cx="1136015" cy="722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2020/7/23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6635318" flipH="1">
            <a:off x="11171891" y="-154985"/>
            <a:ext cx="1035343" cy="88117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50264" flipV="1">
            <a:off x="11501361" y="61222"/>
            <a:ext cx="731302" cy="97314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1009">
            <a:off x="9598540" y="-71780"/>
            <a:ext cx="2432128" cy="3178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099238" y="1723223"/>
            <a:ext cx="7322436" cy="1365606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2099238" y="3161042"/>
            <a:ext cx="73224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u="none" strike="noStrike" kern="1200" cap="none" spc="150" normalizeH="0">
                <a:solidFill>
                  <a:schemeClr val="tx1"/>
                </a:solidFill>
                <a:uFillTx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1009">
            <a:off x="9598540" y="-71780"/>
            <a:ext cx="2432128" cy="3178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298691" y="1987629"/>
            <a:ext cx="7322436" cy="1168890"/>
          </a:xfrm>
        </p:spPr>
        <p:txBody>
          <a:bodyPr lIns="101600" tIns="38100" rIns="25400" bIns="38100" anchor="b" anchorCtr="0">
            <a:noAutofit/>
          </a:bodyPr>
          <a:lstStyle>
            <a:lvl1pPr algn="ctr">
              <a:defRPr sz="5400" u="none" strike="noStrike" kern="1200" cap="none" spc="600" normalizeH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298691" y="3235230"/>
            <a:ext cx="7322436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/>
          <a:stretch>
            <a:fillRect/>
          </a:stretch>
        </p:blipFill>
        <p:spPr>
          <a:xfrm rot="204530">
            <a:off x="4016509" y="318183"/>
            <a:ext cx="4384348" cy="3991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08022" y="4436511"/>
            <a:ext cx="6801323" cy="845703"/>
          </a:xfrm>
        </p:spPr>
        <p:txBody>
          <a:bodyPr lIns="101600" tIns="38100" rIns="63500" bIns="38100" anchor="ctr" anchorCtr="0">
            <a:noAutofit/>
          </a:bodyPr>
          <a:lstStyle>
            <a:lvl1pPr algn="ctr">
              <a:defRPr sz="3600" u="none" strike="noStrike" kern="1200" cap="none" spc="300" normalizeH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808022" y="5360315"/>
            <a:ext cx="6801323" cy="624846"/>
          </a:xfrm>
        </p:spPr>
        <p:txBody>
          <a:bodyPr lIns="101600" tIns="38100" rIns="76200" bIns="38100" anchor="t">
            <a:no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6635318" flipH="1">
            <a:off x="11171891" y="-154985"/>
            <a:ext cx="1035343" cy="8811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45584" y="4391343"/>
            <a:ext cx="893743" cy="2466658"/>
            <a:chOff x="-2041" y="4391343"/>
            <a:chExt cx="893743" cy="246665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45584" y="4907039"/>
            <a:ext cx="706891" cy="1950962"/>
            <a:chOff x="-2041" y="4391343"/>
            <a:chExt cx="893743" cy="246665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900000" flipH="1" flipV="1">
            <a:off x="11460698" y="0"/>
            <a:ext cx="731302" cy="9731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9113584" y="68605"/>
            <a:ext cx="2986721" cy="2588374"/>
            <a:chOff x="13345" y="-355"/>
            <a:chExt cx="4913" cy="4761"/>
          </a:xfrm>
        </p:grpSpPr>
        <p:sp>
          <p:nvSpPr>
            <p:cNvPr id="3" name="PA_椭圆 9"/>
            <p:cNvSpPr/>
            <p:nvPr/>
          </p:nvSpPr>
          <p:spPr>
            <a:xfrm>
              <a:off x="13345" y="4077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5274" y="2471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360" y="1137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994" y="2203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536" y="119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833" y="2684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528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5" cstate="print"/>
            <a:srcRect l="6030" r="19232"/>
            <a:stretch>
              <a:fillRect/>
            </a:stretch>
          </p:blipFill>
          <p:spPr>
            <a:xfrm>
              <a:off x="16383" y="-355"/>
              <a:ext cx="1875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rgbClr val="238C3B"/>
          </a:solidFill>
          <a:uFillTx/>
          <a:latin typeface="Arial" panose="020B0604020202020204" pitchFamily="34" charset="0"/>
          <a:ea typeface="汉仪旗黑-85S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3" Type="http://schemas.openxmlformats.org/officeDocument/2006/relationships/tags" Target="../tags/tag11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-9525" y="5080"/>
            <a:ext cx="12202795" cy="141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87780" y="1306195"/>
            <a:ext cx="868299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443355" y="1167765"/>
            <a:ext cx="8729345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39878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《生涯规划指导》高中一年级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60880" y="1388745"/>
            <a:ext cx="7493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chemeClr val="bg1"/>
                </a:solidFill>
                <a:latin typeface="+mn-ea"/>
              </a:rPr>
              <a:t>影响我的人、事、物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7320" y="2955290"/>
            <a:ext cx="6040120" cy="3393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450088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影响是如何发生的？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551180" y="1223645"/>
            <a:ext cx="11140440" cy="2774950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sz="2400" b="0" dirty="0" err="1" smtClean="0">
                <a:solidFill>
                  <a:srgbClr val="454D8F"/>
                </a:solidFill>
                <a:sym typeface="+mn-ea"/>
              </a:rPr>
              <a:t>在“影响轮</a:t>
            </a:r>
            <a:r>
              <a:rPr sz="2400" b="0" dirty="0">
                <a:solidFill>
                  <a:srgbClr val="454D8F"/>
                </a:solidFill>
                <a:sym typeface="+mn-ea"/>
              </a:rPr>
              <a:t>” 中， </a:t>
            </a:r>
            <a:r>
              <a:rPr sz="2400" b="0" dirty="0" err="1">
                <a:solidFill>
                  <a:srgbClr val="454D8F"/>
                </a:solidFill>
                <a:sym typeface="+mn-ea"/>
              </a:rPr>
              <a:t>重要他人对我们的影响是最显著的</a:t>
            </a:r>
            <a:r>
              <a:rPr sz="2400" b="0" dirty="0">
                <a:solidFill>
                  <a:srgbClr val="454D8F"/>
                </a:solidFill>
                <a:sym typeface="+mn-ea"/>
              </a:rPr>
              <a:t>。</a:t>
            </a:r>
          </a:p>
          <a:p>
            <a:pPr algn="l">
              <a:lnSpc>
                <a:spcPct val="120000"/>
              </a:lnSpc>
            </a:pPr>
            <a:endParaRPr sz="2400" b="0" dirty="0">
              <a:solidFill>
                <a:srgbClr val="454D8F"/>
              </a:solidFill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 b="0" dirty="0" err="1">
                <a:solidFill>
                  <a:srgbClr val="454D8F"/>
                </a:solidFill>
                <a:sym typeface="+mn-ea"/>
              </a:rPr>
              <a:t>其一</a:t>
            </a:r>
            <a:r>
              <a:rPr sz="2400" b="0" dirty="0">
                <a:solidFill>
                  <a:srgbClr val="454D8F"/>
                </a:solidFill>
                <a:sym typeface="+mn-ea"/>
              </a:rPr>
              <a:t>， </a:t>
            </a:r>
            <a:r>
              <a:rPr sz="2400" b="0" dirty="0" err="1">
                <a:solidFill>
                  <a:srgbClr val="454D8F"/>
                </a:solidFill>
                <a:sym typeface="+mn-ea"/>
              </a:rPr>
              <a:t>重要他人会影响你的自我认知</a:t>
            </a:r>
            <a:r>
              <a:rPr sz="2400" b="0" dirty="0">
                <a:solidFill>
                  <a:srgbClr val="454D8F"/>
                </a:solidFill>
                <a:sym typeface="+mn-ea"/>
              </a:rPr>
              <a:t>。 </a:t>
            </a:r>
            <a:r>
              <a:rPr sz="2400" b="0" dirty="0" err="1" smtClean="0">
                <a:solidFill>
                  <a:srgbClr val="454D8F"/>
                </a:solidFill>
                <a:sym typeface="+mn-ea"/>
              </a:rPr>
              <a:t>他人的评价是你形成自我认知的重要来源</a:t>
            </a:r>
            <a:r>
              <a:rPr lang="zh-CN" altLang="en-US" sz="2400" b="0" dirty="0" smtClean="0">
                <a:solidFill>
                  <a:srgbClr val="454D8F"/>
                </a:solidFill>
                <a:sym typeface="+mn-ea"/>
              </a:rPr>
              <a:t>。</a:t>
            </a:r>
            <a:endParaRPr sz="2400" b="0" dirty="0">
              <a:solidFill>
                <a:srgbClr val="454D8F"/>
              </a:solidFill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 b="0" dirty="0" err="1">
                <a:solidFill>
                  <a:srgbClr val="454D8F"/>
                </a:solidFill>
                <a:sym typeface="+mn-ea"/>
              </a:rPr>
              <a:t>其二</a:t>
            </a:r>
            <a:r>
              <a:rPr sz="2400" b="0" dirty="0">
                <a:solidFill>
                  <a:srgbClr val="454D8F"/>
                </a:solidFill>
                <a:sym typeface="+mn-ea"/>
              </a:rPr>
              <a:t>， </a:t>
            </a:r>
            <a:r>
              <a:rPr sz="2400" b="0" dirty="0" err="1">
                <a:solidFill>
                  <a:srgbClr val="454D8F"/>
                </a:solidFill>
                <a:sym typeface="+mn-ea"/>
              </a:rPr>
              <a:t>重要他人会影响你的行为</a:t>
            </a:r>
            <a:r>
              <a:rPr sz="2400" b="0" dirty="0">
                <a:solidFill>
                  <a:srgbClr val="454D8F"/>
                </a:solidFill>
                <a:sym typeface="+mn-ea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845" y="3822700"/>
            <a:ext cx="3283585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4550" y="701040"/>
            <a:ext cx="1026668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如何面对“影响轮” 中的“负向” 影响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b="17168"/>
          <a:stretch>
            <a:fillRect/>
          </a:stretch>
        </p:blipFill>
        <p:spPr>
          <a:xfrm>
            <a:off x="2367915" y="1870075"/>
            <a:ext cx="6313170" cy="3891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1620520" y="656590"/>
            <a:ext cx="6015355" cy="151447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rgbClr val="FF0000"/>
                </a:solidFill>
                <a:sym typeface="+mn-ea"/>
              </a:rPr>
              <a:t>1. 接纳， 不对抗。</a:t>
            </a:r>
          </a:p>
          <a:p>
            <a:pPr algn="l"/>
            <a:r>
              <a:rPr lang="zh-CN" altLang="en-US" sz="3200">
                <a:solidFill>
                  <a:srgbClr val="FF0000"/>
                </a:solidFill>
                <a:sym typeface="+mn-ea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235" y="2065020"/>
            <a:ext cx="5834380" cy="3897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1620520" y="375920"/>
            <a:ext cx="6015355" cy="83629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zh-CN" altLang="en-US" sz="3200">
              <a:solidFill>
                <a:srgbClr val="FF0000"/>
              </a:solidFill>
              <a:sym typeface="+mn-ea"/>
            </a:endParaRPr>
          </a:p>
          <a:p>
            <a:pPr algn="l"/>
            <a:r>
              <a:rPr lang="zh-CN" altLang="en-US" sz="3200">
                <a:solidFill>
                  <a:srgbClr val="FF0000"/>
                </a:solidFill>
                <a:sym typeface="+mn-ea"/>
              </a:rPr>
              <a:t>2. 合理认知。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t="11526"/>
          <a:stretch>
            <a:fillRect/>
          </a:stretch>
        </p:blipFill>
        <p:spPr>
          <a:xfrm>
            <a:off x="1729740" y="1212850"/>
            <a:ext cx="8064500" cy="5361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1620520" y="656590"/>
            <a:ext cx="6015355" cy="800100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rgbClr val="FF0000"/>
                </a:solidFill>
                <a:sym typeface="+mn-ea"/>
              </a:rPr>
              <a:t>3. 着眼当下与未来。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240" y="2405380"/>
            <a:ext cx="4762500" cy="3105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 t="5822"/>
          <a:stretch>
            <a:fillRect/>
          </a:stretch>
        </p:blipFill>
        <p:spPr>
          <a:xfrm>
            <a:off x="6936740" y="2395855"/>
            <a:ext cx="3288665" cy="3114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4040" y="-1270"/>
            <a:ext cx="2733675" cy="2421890"/>
          </a:xfrm>
          <a:prstGeom prst="rect">
            <a:avLst/>
          </a:prstGeom>
        </p:spPr>
      </p:pic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327660" y="843280"/>
            <a:ext cx="11003915" cy="118935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b="0" noProof="1">
                <a:solidFill>
                  <a:schemeClr val="tx1"/>
                </a:solidFill>
              </a:rPr>
              <a:t>       </a:t>
            </a:r>
            <a:endParaRPr sz="2800" b="0" noProof="1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583819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>
                <a:solidFill>
                  <a:schemeClr val="tx1"/>
                </a:solidFill>
                <a:sym typeface="+mn-ea"/>
              </a:rPr>
              <a:t>转化不利影响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5970" y="1550035"/>
            <a:ext cx="6231890" cy="5037455"/>
          </a:xfrm>
          <a:prstGeom prst="rect">
            <a:avLst/>
          </a:prstGeom>
        </p:spPr>
      </p:pic>
      <p:pic>
        <p:nvPicPr>
          <p:cNvPr id="7" name="图片 6" descr="eee938cb73462608fc8e6985b553d6ca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890" y="3084195"/>
            <a:ext cx="2582545" cy="25825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lum bright="12000"/>
          </a:blip>
          <a:srcRect b="11672"/>
          <a:stretch>
            <a:fillRect/>
          </a:stretch>
        </p:blipFill>
        <p:spPr>
          <a:xfrm>
            <a:off x="1079500" y="1840865"/>
            <a:ext cx="9338945" cy="48139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79500" y="2231390"/>
            <a:ext cx="967549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/>
              <a:t>        </a:t>
            </a:r>
            <a:r>
              <a:rPr lang="zh-CN" altLang="en-US" sz="2800" dirty="0"/>
              <a:t>请在你的影响轮中选择一个影响你的人</a:t>
            </a:r>
            <a:r>
              <a:rPr lang="zh-CN" altLang="en-US" sz="2800" dirty="0" smtClean="0"/>
              <a:t>、事</a:t>
            </a:r>
            <a:r>
              <a:rPr lang="zh-CN" altLang="en-US" sz="2800" dirty="0"/>
              <a:t>或者物， 给 TA 写一封信。 告诉 TA： TA 是怎样影响了你， 你从 TA 那里学到了什么， 并表达一下这些年来你对 TA 的感谢。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243330" y="930910"/>
            <a:ext cx="6015355" cy="800100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rgbClr val="FF0000"/>
                </a:solidFill>
                <a:sym typeface="+mn-ea"/>
              </a:rPr>
              <a:t>给 TA 的一封信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725930" y="1321435"/>
            <a:ext cx="9025890" cy="17780"/>
          </a:xfrm>
          <a:prstGeom prst="lin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15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71625" y="4932680"/>
            <a:ext cx="8428990" cy="635"/>
          </a:xfrm>
          <a:prstGeom prst="lin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008880" y="1878330"/>
            <a:ext cx="5605780" cy="269684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推荐书籍：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《选择理论》</a:t>
            </a:r>
            <a:endParaRPr lang="en-US" altLang="zh-CN" sz="28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现实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疗法创始人带你走出心理困境。</a:t>
            </a:r>
            <a:endParaRPr lang="zh-CN" altLang="en-US" sz="2800" b="1" dirty="0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endParaRPr lang="zh-CN" altLang="en-US" sz="2800" b="1" dirty="0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053936" y="1138055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0615060" y="4932444"/>
            <a:ext cx="410080" cy="362396"/>
          </a:xfrm>
          <a:custGeom>
            <a:avLst/>
            <a:gdLst>
              <a:gd name="T0" fmla="*/ 0 w 344"/>
              <a:gd name="T1" fmla="*/ 0 h 304"/>
              <a:gd name="T2" fmla="*/ 152 w 344"/>
              <a:gd name="T3" fmla="*/ 0 h 304"/>
              <a:gd name="T4" fmla="*/ 152 w 344"/>
              <a:gd name="T5" fmla="*/ 116 h 304"/>
              <a:gd name="T6" fmla="*/ 152 w 344"/>
              <a:gd name="T7" fmla="*/ 116 h 304"/>
              <a:gd name="T8" fmla="*/ 152 w 344"/>
              <a:gd name="T9" fmla="*/ 146 h 304"/>
              <a:gd name="T10" fmla="*/ 144 w 344"/>
              <a:gd name="T11" fmla="*/ 176 h 304"/>
              <a:gd name="T12" fmla="*/ 136 w 344"/>
              <a:gd name="T13" fmla="*/ 202 h 304"/>
              <a:gd name="T14" fmla="*/ 126 w 344"/>
              <a:gd name="T15" fmla="*/ 228 h 304"/>
              <a:gd name="T16" fmla="*/ 110 w 344"/>
              <a:gd name="T17" fmla="*/ 250 h 304"/>
              <a:gd name="T18" fmla="*/ 90 w 344"/>
              <a:gd name="T19" fmla="*/ 270 h 304"/>
              <a:gd name="T20" fmla="*/ 68 w 344"/>
              <a:gd name="T21" fmla="*/ 288 h 304"/>
              <a:gd name="T22" fmla="*/ 40 w 344"/>
              <a:gd name="T23" fmla="*/ 304 h 304"/>
              <a:gd name="T24" fmla="*/ 4 w 344"/>
              <a:gd name="T25" fmla="*/ 268 h 304"/>
              <a:gd name="T26" fmla="*/ 4 w 344"/>
              <a:gd name="T27" fmla="*/ 268 h 304"/>
              <a:gd name="T28" fmla="*/ 22 w 344"/>
              <a:gd name="T29" fmla="*/ 256 h 304"/>
              <a:gd name="T30" fmla="*/ 36 w 344"/>
              <a:gd name="T31" fmla="*/ 242 h 304"/>
              <a:gd name="T32" fmla="*/ 48 w 344"/>
              <a:gd name="T33" fmla="*/ 228 h 304"/>
              <a:gd name="T34" fmla="*/ 60 w 344"/>
              <a:gd name="T35" fmla="*/ 214 h 304"/>
              <a:gd name="T36" fmla="*/ 68 w 344"/>
              <a:gd name="T37" fmla="*/ 198 h 304"/>
              <a:gd name="T38" fmla="*/ 74 w 344"/>
              <a:gd name="T39" fmla="*/ 182 h 304"/>
              <a:gd name="T40" fmla="*/ 76 w 344"/>
              <a:gd name="T41" fmla="*/ 164 h 304"/>
              <a:gd name="T42" fmla="*/ 78 w 344"/>
              <a:gd name="T43" fmla="*/ 148 h 304"/>
              <a:gd name="T44" fmla="*/ 78 w 344"/>
              <a:gd name="T45" fmla="*/ 148 h 304"/>
              <a:gd name="T46" fmla="*/ 0 w 344"/>
              <a:gd name="T47" fmla="*/ 148 h 304"/>
              <a:gd name="T48" fmla="*/ 0 w 344"/>
              <a:gd name="T49" fmla="*/ 0 h 304"/>
              <a:gd name="T50" fmla="*/ 0 w 344"/>
              <a:gd name="T51" fmla="*/ 0 h 304"/>
              <a:gd name="T52" fmla="*/ 0 w 344"/>
              <a:gd name="T53" fmla="*/ 0 h 304"/>
              <a:gd name="T54" fmla="*/ 0 w 344"/>
              <a:gd name="T55" fmla="*/ 0 h 304"/>
              <a:gd name="T56" fmla="*/ 0 w 344"/>
              <a:gd name="T57" fmla="*/ 0 h 304"/>
              <a:gd name="T58" fmla="*/ 202 w 344"/>
              <a:gd name="T59" fmla="*/ 0 h 304"/>
              <a:gd name="T60" fmla="*/ 202 w 344"/>
              <a:gd name="T61" fmla="*/ 0 h 304"/>
              <a:gd name="T62" fmla="*/ 202 w 344"/>
              <a:gd name="T63" fmla="*/ 148 h 304"/>
              <a:gd name="T64" fmla="*/ 202 w 344"/>
              <a:gd name="T65" fmla="*/ 148 h 304"/>
              <a:gd name="T66" fmla="*/ 274 w 344"/>
              <a:gd name="T67" fmla="*/ 148 h 304"/>
              <a:gd name="T68" fmla="*/ 274 w 344"/>
              <a:gd name="T69" fmla="*/ 148 h 304"/>
              <a:gd name="T70" fmla="*/ 272 w 344"/>
              <a:gd name="T71" fmla="*/ 164 h 304"/>
              <a:gd name="T72" fmla="*/ 266 w 344"/>
              <a:gd name="T73" fmla="*/ 184 h 304"/>
              <a:gd name="T74" fmla="*/ 260 w 344"/>
              <a:gd name="T75" fmla="*/ 200 h 304"/>
              <a:gd name="T76" fmla="*/ 254 w 344"/>
              <a:gd name="T77" fmla="*/ 216 h 304"/>
              <a:gd name="T78" fmla="*/ 244 w 344"/>
              <a:gd name="T79" fmla="*/ 230 h 304"/>
              <a:gd name="T80" fmla="*/ 230 w 344"/>
              <a:gd name="T81" fmla="*/ 244 h 304"/>
              <a:gd name="T82" fmla="*/ 218 w 344"/>
              <a:gd name="T83" fmla="*/ 258 h 304"/>
              <a:gd name="T84" fmla="*/ 202 w 344"/>
              <a:gd name="T85" fmla="*/ 268 h 304"/>
              <a:gd name="T86" fmla="*/ 240 w 344"/>
              <a:gd name="T87" fmla="*/ 304 h 304"/>
              <a:gd name="T88" fmla="*/ 240 w 344"/>
              <a:gd name="T89" fmla="*/ 304 h 304"/>
              <a:gd name="T90" fmla="*/ 264 w 344"/>
              <a:gd name="T91" fmla="*/ 288 h 304"/>
              <a:gd name="T92" fmla="*/ 288 w 344"/>
              <a:gd name="T93" fmla="*/ 270 h 304"/>
              <a:gd name="T94" fmla="*/ 304 w 344"/>
              <a:gd name="T95" fmla="*/ 250 h 304"/>
              <a:gd name="T96" fmla="*/ 318 w 344"/>
              <a:gd name="T97" fmla="*/ 228 h 304"/>
              <a:gd name="T98" fmla="*/ 332 w 344"/>
              <a:gd name="T99" fmla="*/ 202 h 304"/>
              <a:gd name="T100" fmla="*/ 340 w 344"/>
              <a:gd name="T101" fmla="*/ 176 h 304"/>
              <a:gd name="T102" fmla="*/ 344 w 344"/>
              <a:gd name="T103" fmla="*/ 146 h 304"/>
              <a:gd name="T104" fmla="*/ 344 w 344"/>
              <a:gd name="T105" fmla="*/ 116 h 304"/>
              <a:gd name="T106" fmla="*/ 344 w 344"/>
              <a:gd name="T107" fmla="*/ 0 h 304"/>
              <a:gd name="T108" fmla="*/ 202 w 344"/>
              <a:gd name="T109" fmla="*/ 0 h 304"/>
              <a:gd name="T110" fmla="*/ 202 w 344"/>
              <a:gd name="T111" fmla="*/ 0 h 304"/>
              <a:gd name="T112" fmla="*/ 202 w 344"/>
              <a:gd name="T113" fmla="*/ 0 h 304"/>
              <a:gd name="T114" fmla="*/ 202 w 344"/>
              <a:gd name="T115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4" h="304">
                <a:moveTo>
                  <a:pt x="0" y="0"/>
                </a:moveTo>
                <a:lnTo>
                  <a:pt x="152" y="0"/>
                </a:lnTo>
                <a:lnTo>
                  <a:pt x="152" y="116"/>
                </a:lnTo>
                <a:lnTo>
                  <a:pt x="152" y="116"/>
                </a:lnTo>
                <a:lnTo>
                  <a:pt x="152" y="146"/>
                </a:lnTo>
                <a:lnTo>
                  <a:pt x="144" y="176"/>
                </a:lnTo>
                <a:lnTo>
                  <a:pt x="136" y="202"/>
                </a:lnTo>
                <a:lnTo>
                  <a:pt x="126" y="228"/>
                </a:lnTo>
                <a:lnTo>
                  <a:pt x="110" y="250"/>
                </a:lnTo>
                <a:lnTo>
                  <a:pt x="90" y="270"/>
                </a:lnTo>
                <a:lnTo>
                  <a:pt x="68" y="288"/>
                </a:lnTo>
                <a:lnTo>
                  <a:pt x="40" y="304"/>
                </a:lnTo>
                <a:lnTo>
                  <a:pt x="4" y="268"/>
                </a:lnTo>
                <a:lnTo>
                  <a:pt x="4" y="268"/>
                </a:lnTo>
                <a:lnTo>
                  <a:pt x="22" y="256"/>
                </a:lnTo>
                <a:lnTo>
                  <a:pt x="36" y="242"/>
                </a:lnTo>
                <a:lnTo>
                  <a:pt x="48" y="228"/>
                </a:lnTo>
                <a:lnTo>
                  <a:pt x="60" y="214"/>
                </a:lnTo>
                <a:lnTo>
                  <a:pt x="68" y="198"/>
                </a:lnTo>
                <a:lnTo>
                  <a:pt x="74" y="182"/>
                </a:lnTo>
                <a:lnTo>
                  <a:pt x="76" y="164"/>
                </a:lnTo>
                <a:lnTo>
                  <a:pt x="78" y="148"/>
                </a:lnTo>
                <a:lnTo>
                  <a:pt x="78" y="148"/>
                </a:lnTo>
                <a:lnTo>
                  <a:pt x="0" y="14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02" y="0"/>
                </a:moveTo>
                <a:lnTo>
                  <a:pt x="202" y="0"/>
                </a:lnTo>
                <a:lnTo>
                  <a:pt x="202" y="148"/>
                </a:lnTo>
                <a:lnTo>
                  <a:pt x="202" y="148"/>
                </a:lnTo>
                <a:lnTo>
                  <a:pt x="274" y="148"/>
                </a:lnTo>
                <a:lnTo>
                  <a:pt x="274" y="148"/>
                </a:lnTo>
                <a:lnTo>
                  <a:pt x="272" y="164"/>
                </a:lnTo>
                <a:lnTo>
                  <a:pt x="266" y="184"/>
                </a:lnTo>
                <a:lnTo>
                  <a:pt x="260" y="200"/>
                </a:lnTo>
                <a:lnTo>
                  <a:pt x="254" y="216"/>
                </a:lnTo>
                <a:lnTo>
                  <a:pt x="244" y="230"/>
                </a:lnTo>
                <a:lnTo>
                  <a:pt x="230" y="244"/>
                </a:lnTo>
                <a:lnTo>
                  <a:pt x="218" y="258"/>
                </a:lnTo>
                <a:lnTo>
                  <a:pt x="202" y="268"/>
                </a:lnTo>
                <a:lnTo>
                  <a:pt x="240" y="304"/>
                </a:lnTo>
                <a:lnTo>
                  <a:pt x="240" y="304"/>
                </a:lnTo>
                <a:lnTo>
                  <a:pt x="264" y="288"/>
                </a:lnTo>
                <a:lnTo>
                  <a:pt x="288" y="270"/>
                </a:lnTo>
                <a:lnTo>
                  <a:pt x="304" y="250"/>
                </a:lnTo>
                <a:lnTo>
                  <a:pt x="318" y="228"/>
                </a:lnTo>
                <a:lnTo>
                  <a:pt x="332" y="202"/>
                </a:lnTo>
                <a:lnTo>
                  <a:pt x="340" y="176"/>
                </a:lnTo>
                <a:lnTo>
                  <a:pt x="344" y="146"/>
                </a:lnTo>
                <a:lnTo>
                  <a:pt x="344" y="116"/>
                </a:lnTo>
                <a:lnTo>
                  <a:pt x="344" y="0"/>
                </a:lnTo>
                <a:lnTo>
                  <a:pt x="202" y="0"/>
                </a:lnTo>
                <a:lnTo>
                  <a:pt x="202" y="0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76145" y="1339215"/>
            <a:ext cx="2524760" cy="3593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  <p:graphicFrame>
        <p:nvGraphicFramePr>
          <p:cNvPr id="8" name="图示 7"/>
          <p:cNvGraphicFramePr/>
          <p:nvPr/>
        </p:nvGraphicFramePr>
        <p:xfrm>
          <a:off x="2481206" y="1937871"/>
          <a:ext cx="5599430" cy="31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标题 1"/>
          <p:cNvSpPr>
            <a:spLocks noGrp="1"/>
          </p:cNvSpPr>
          <p:nvPr/>
        </p:nvSpPr>
        <p:spPr>
          <a:xfrm>
            <a:off x="985520" y="4669790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zh-CN" sz="2800" b="0" noProof="1">
              <a:solidFill>
                <a:schemeClr val="tx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3542665" y="4669790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zh-CN" sz="2800" b="0" noProof="1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099810" y="4669790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zh-CN" sz="2800" b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803910" y="2644140"/>
            <a:ext cx="9490075" cy="213677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800" b="0" noProof="1" smtClean="0">
                <a:solidFill>
                  <a:schemeClr val="tx1"/>
                </a:solidFill>
              </a:rPr>
              <a:t>1. </a:t>
            </a:r>
            <a:r>
              <a:rPr lang="zh-CN" altLang="en-US" sz="2800" b="0" dirty="0" smtClean="0">
                <a:solidFill>
                  <a:schemeClr val="tx1"/>
                </a:solidFill>
                <a:sym typeface="+mn-ea"/>
              </a:rPr>
              <a:t>我</a:t>
            </a:r>
            <a:r>
              <a:rPr lang="zh-CN" altLang="en-US" sz="2800" b="0" dirty="0">
                <a:solidFill>
                  <a:schemeClr val="tx1"/>
                </a:solidFill>
                <a:sym typeface="+mn-ea"/>
              </a:rPr>
              <a:t>为什么会成长为今天的自己？</a:t>
            </a:r>
          </a:p>
          <a:p>
            <a:pPr algn="l"/>
            <a:endParaRPr lang="zh-CN" altLang="en-US" sz="2800" b="0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800" b="0" dirty="0" smtClean="0">
                <a:solidFill>
                  <a:schemeClr val="tx1"/>
                </a:solidFill>
                <a:sym typeface="+mn-ea"/>
              </a:rPr>
              <a:t>2. </a:t>
            </a:r>
            <a:r>
              <a:rPr lang="zh-CN" altLang="en-US" sz="2800" b="0" dirty="0" smtClean="0">
                <a:solidFill>
                  <a:schemeClr val="tx1"/>
                </a:solidFill>
                <a:sym typeface="+mn-ea"/>
              </a:rPr>
              <a:t>曾经</a:t>
            </a:r>
            <a:r>
              <a:rPr lang="zh-CN" altLang="en-US" sz="2800" b="0" dirty="0">
                <a:solidFill>
                  <a:schemeClr val="tx1"/>
                </a:solidFill>
                <a:sym typeface="+mn-ea"/>
              </a:rPr>
              <a:t>的人、 事、 物给我留下了怎样的影响？</a:t>
            </a:r>
          </a:p>
          <a:p>
            <a:pPr algn="l"/>
            <a:endParaRPr lang="zh-CN" altLang="en-US" sz="2800" b="0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800" b="0" dirty="0" smtClean="0">
                <a:solidFill>
                  <a:schemeClr val="tx1"/>
                </a:solidFill>
                <a:sym typeface="+mn-ea"/>
              </a:rPr>
              <a:t>3. </a:t>
            </a:r>
            <a:r>
              <a:rPr lang="zh-CN" altLang="en-US" sz="2800" b="0" dirty="0" smtClean="0">
                <a:solidFill>
                  <a:schemeClr val="tx1"/>
                </a:solidFill>
                <a:sym typeface="+mn-ea"/>
              </a:rPr>
              <a:t>我</a:t>
            </a:r>
            <a:r>
              <a:rPr lang="zh-CN" altLang="en-US" sz="2800" b="0" dirty="0">
                <a:solidFill>
                  <a:schemeClr val="tx1"/>
                </a:solidFill>
                <a:sym typeface="+mn-ea"/>
              </a:rPr>
              <a:t>该如何</a:t>
            </a:r>
            <a:r>
              <a:rPr lang="zh-CN" altLang="en-US" sz="2800" b="0" dirty="0" smtClean="0">
                <a:solidFill>
                  <a:schemeClr val="tx1"/>
                </a:solidFill>
                <a:sym typeface="+mn-ea"/>
              </a:rPr>
              <a:t>利用各种资源</a:t>
            </a:r>
            <a:r>
              <a:rPr lang="zh-CN" altLang="en-US" sz="2800" b="0" dirty="0">
                <a:solidFill>
                  <a:schemeClr val="tx1"/>
                </a:solidFill>
                <a:sym typeface="+mn-ea"/>
              </a:rPr>
              <a:t>成长为更好的自己？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3665" y="5080"/>
            <a:ext cx="3159760" cy="3159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03545" y="1863090"/>
            <a:ext cx="6245860" cy="1753235"/>
          </a:xfrm>
          <a:prstGeom prst="rect">
            <a:avLst/>
          </a:prstGeom>
          <a:solidFill>
            <a:srgbClr val="FFEFE7"/>
          </a:solidFill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sz="2400" dirty="0" err="1">
                <a:latin typeface="微软雅黑" panose="020B0503020204020204" charset="-122"/>
                <a:ea typeface="微软雅黑" panose="020B0503020204020204" charset="-122"/>
              </a:rPr>
              <a:t>华特·迪士尼</a:t>
            </a: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： </a:t>
            </a:r>
            <a:r>
              <a:rPr sz="2400" dirty="0" err="1">
                <a:latin typeface="微软雅黑" panose="020B0503020204020204" charset="-122"/>
                <a:ea typeface="微软雅黑" panose="020B0503020204020204" charset="-122"/>
              </a:rPr>
              <a:t>其实那破旧车库里</a:t>
            </a:r>
            <a:r>
              <a:rPr sz="2400" dirty="0" err="1" smtClean="0">
                <a:latin typeface="微软雅黑" panose="020B0503020204020204" charset="-122"/>
                <a:ea typeface="微软雅黑" panose="020B0503020204020204" charset="-122"/>
              </a:rPr>
              <a:t>，藏着我一生最大的宝藏</a:t>
            </a: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！ </a:t>
            </a:r>
            <a:r>
              <a:rPr sz="2400" dirty="0" err="1">
                <a:latin typeface="微软雅黑" panose="020B0503020204020204" charset="-122"/>
                <a:ea typeface="微软雅黑" panose="020B0503020204020204" charset="-122"/>
              </a:rPr>
              <a:t>米老鼠</a:t>
            </a: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， </a:t>
            </a:r>
            <a:r>
              <a:rPr sz="2400" dirty="0" err="1">
                <a:latin typeface="微软雅黑" panose="020B0503020204020204" charset="-122"/>
                <a:ea typeface="微软雅黑" panose="020B0503020204020204" charset="-122"/>
              </a:rPr>
              <a:t>是上帝派来给我的</a:t>
            </a: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5" y="1862455"/>
            <a:ext cx="5362575" cy="400050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789305" y="927100"/>
            <a:ext cx="583819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迪士尼与米老鼠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3545" y="3714115"/>
            <a:ext cx="2896870" cy="28968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6930" y="3319145"/>
            <a:ext cx="329184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0560" y="589915"/>
            <a:ext cx="10016490" cy="177038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 一群看起来不太讨喜的老鼠， 却对华特·迪士尼产生如此重大的影响， 甚至成为他人生最大的宝藏、 生命的一部分！ 那么， </a:t>
            </a:r>
            <a:r>
              <a:rPr 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在你的人生中， 有哪些人、 事、 物对你也有着深刻的影响呢？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9240" y="3332480"/>
            <a:ext cx="35064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让我们一起来探索吧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752411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华特·迪士尼成长过程中特别重要的事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25" y="-1270"/>
            <a:ext cx="3195320" cy="2400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2550" y="1695450"/>
            <a:ext cx="4924425" cy="4893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800" y="2759710"/>
            <a:ext cx="3333750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847090"/>
            <a:ext cx="601535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sz="3200" noProof="1">
                <a:solidFill>
                  <a:schemeClr val="tx1"/>
                </a:solidFill>
              </a:rPr>
              <a:t>活动 1： 画出你的影响轮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473075" y="1204595"/>
            <a:ext cx="11246485" cy="1469390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400" b="0" noProof="1" smtClean="0">
                <a:solidFill>
                  <a:schemeClr val="tx1"/>
                </a:solidFill>
              </a:rPr>
              <a:t>1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中心</a:t>
            </a:r>
            <a:r>
              <a:rPr lang="zh-CN" altLang="en-US" sz="2400" b="0" noProof="1">
                <a:solidFill>
                  <a:schemeClr val="tx1"/>
                </a:solidFill>
              </a:rPr>
              <a:t>圆写自己的名字。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0" noProof="1" smtClean="0">
                <a:solidFill>
                  <a:schemeClr val="tx1"/>
                </a:solidFill>
              </a:rPr>
              <a:t>2.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其他</a:t>
            </a:r>
            <a:r>
              <a:rPr lang="zh-CN" altLang="en-US" sz="2400" b="0" noProof="1">
                <a:solidFill>
                  <a:schemeClr val="tx1"/>
                </a:solidFill>
              </a:rPr>
              <a:t>每个圈都代表一个曾给过你影响的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人、事</a:t>
            </a:r>
            <a:r>
              <a:rPr lang="zh-CN" altLang="en-US" sz="2400" b="0" noProof="1">
                <a:solidFill>
                  <a:schemeClr val="tx1"/>
                </a:solidFill>
              </a:rPr>
              <a:t>或物，在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旁边写</a:t>
            </a:r>
            <a:r>
              <a:rPr lang="zh-CN" altLang="en-US" sz="2400" b="0" noProof="1">
                <a:solidFill>
                  <a:schemeClr val="tx1"/>
                </a:solidFill>
              </a:rPr>
              <a:t>三个左右的形容词。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36000"/>
          </a:blip>
          <a:stretch>
            <a:fillRect/>
          </a:stretch>
        </p:blipFill>
        <p:spPr>
          <a:xfrm>
            <a:off x="3225800" y="2760345"/>
            <a:ext cx="5740400" cy="3769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847090"/>
            <a:ext cx="601535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>
                <a:solidFill>
                  <a:schemeClr val="tx1"/>
                </a:solidFill>
                <a:sym typeface="+mn-ea"/>
              </a:rPr>
              <a:t>活动 2： 双面影响轮</a:t>
            </a:r>
            <a:endParaRPr sz="3200" noProof="1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4910" y="1557655"/>
            <a:ext cx="6292215" cy="5020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4050" y="2025015"/>
            <a:ext cx="4272280" cy="415417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 rtlCol="0" anchor="t">
            <a:spAutoFit/>
          </a:bodyPr>
          <a:lstStyle/>
          <a:p>
            <a:endParaRPr lang="zh-CN" altLang="en-US" sz="2400"/>
          </a:p>
          <a:p>
            <a:r>
              <a:rPr lang="zh-CN" altLang="en-US" sz="2400"/>
              <a:t>看着你的影响轮： </a:t>
            </a:r>
          </a:p>
          <a:p>
            <a:endParaRPr lang="zh-CN" altLang="en-US" sz="2400"/>
          </a:p>
          <a:p>
            <a:r>
              <a:rPr lang="zh-CN" altLang="en-US" sz="2400"/>
              <a:t>在“影响轮” 中， 有哪些形容词被你模仿， 成了你生命的一部分？</a:t>
            </a:r>
          </a:p>
          <a:p>
            <a:endParaRPr lang="zh-CN" altLang="en-US" sz="2400"/>
          </a:p>
          <a:p>
            <a:r>
              <a:rPr lang="zh-CN" altLang="en-US" sz="2400"/>
              <a:t>有哪些形容词是你不喜欢的， 却被你反向形成， 最终也成了你生命的一部分。</a:t>
            </a:r>
          </a:p>
          <a:p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6890_1"/>
  <p:tag name="KSO_WM_TEMPLATE_CATEGORY" val="custom"/>
  <p:tag name="KSO_WM_TEMPLATE_INDEX" val="20177418"/>
  <p:tag name="KSO_WM_TEMPLATE_SUBCATEGORY" val="0"/>
  <p:tag name="KSO_WM_TEMPLATE_THUMBS_INDEX" val="1、10、11、25、2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1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1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1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964*535"/>
  <p:tag name="KSO_WM_SLIDE_POSITION" val="0*4"/>
  <p:tag name="KSO_WM_SLIDE_LAYOUT_CNT" val="1_1"/>
  <p:tag name="KSO_WM_SLIDE_LAYOUT" val="f_g"/>
  <p:tag name="KSO_WM_BEAUTIFY_FLAG" val="#wm#"/>
  <p:tag name="KSO_WM_SLIDE_TYPE" val="text"/>
  <p:tag name="KSO_WM_SLIDE_ITEM_CNT" val="0"/>
  <p:tag name="KSO_WM_TAG_VERSION" val="1.0"/>
  <p:tag name="KSO_WM_COMBINE_RELATE_SLIDE_ID" val="background20176890_9"/>
  <p:tag name="KSO_WM_TEMPLATE_CATEGORY" val="custom"/>
  <p:tag name="KSO_WM_TEMPLATE_INDEX" val="20177418"/>
  <p:tag name="KSO_WM_SLIDE_ID" val="custom20177418_23"/>
  <p:tag name="KSO_WM_SLIDE_INDEX" val="23"/>
  <p:tag name="KSO_WM_TEMPLATE_SUBCATEGORY" val="0"/>
  <p:tag name="KSO_WM_SLIDE_SUBTYPE" val="pureTx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177418"/>
  <p:tag name="KSO_WM_UNIT_ID" val="custom20177418_23*i*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77418"/>
  <p:tag name="KSO_WM_UNIT_ID" val="custom20177418_23*i*2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28"/>
  <p:tag name="KSO_WM_UNIT_LAYERLEVEL" val="1"/>
  <p:tag name="KSO_WM_UNIT_INDEX" val="1"/>
  <p:tag name="KSO_WM_UNIT_TYPE" val="f"/>
  <p:tag name="KSO_WM_TEMPLATE_CATEGORY" val="custom"/>
  <p:tag name="KSO_WM_TEMPLATE_INDEX" val="20177418"/>
  <p:tag name="KSO_WM_UNIT_ID" val="custom20177418_23*f*1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77418"/>
  <p:tag name="KSO_WM_UNIT_ID" val="custom20177418_23*i*4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77418"/>
  <p:tag name="KSO_WM_UNIT_ID" val="custom20177418_23*i*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d*1"/>
  <p:tag name="KSO_WM_UNIT_LAYERLEVEL" val="1"/>
  <p:tag name="KSO_WM_TAG_VERSION" val="1.0"/>
  <p:tag name="KSO_WM_BEAUTIFY_FLAG" val="#wm#"/>
  <p:tag name="KSO_WM_UNIT_VALUE" val="245*287"/>
  <p:tag name="KSO_WM_UNIT_TYPE" val="d"/>
  <p:tag name="KSO_WM_UNIT_INDEX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d*1"/>
  <p:tag name="KSO_WM_UNIT_LAYERLEVEL" val="1"/>
  <p:tag name="KSO_WM_TAG_VERSION" val="1.0"/>
  <p:tag name="KSO_WM_BEAUTIFY_FLAG" val="#wm#"/>
  <p:tag name="KSO_WM_UNIT_VALUE" val="245*287"/>
  <p:tag name="KSO_WM_UNIT_TYPE" val="d"/>
  <p:tag name="KSO_WM_UNIT_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6">
      <a:dk1>
        <a:srgbClr val="000000"/>
      </a:dk1>
      <a:lt1>
        <a:srgbClr val="FFFFFF"/>
      </a:lt1>
      <a:dk2>
        <a:srgbClr val="238C3B"/>
      </a:dk2>
      <a:lt2>
        <a:srgbClr val="FFFFFF"/>
      </a:lt2>
      <a:accent1>
        <a:srgbClr val="238C3B"/>
      </a:accent1>
      <a:accent2>
        <a:srgbClr val="A6E989"/>
      </a:accent2>
      <a:accent3>
        <a:srgbClr val="90EFAE"/>
      </a:accent3>
      <a:accent4>
        <a:srgbClr val="98F0DD"/>
      </a:accent4>
      <a:accent5>
        <a:srgbClr val="C5DFC9"/>
      </a:accent5>
      <a:accent6>
        <a:srgbClr val="F5E83D"/>
      </a:accent6>
      <a:hlink>
        <a:srgbClr val="5ECA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423</Words>
  <Application>Microsoft Office PowerPoint</Application>
  <PresentationFormat>自定义</PresentationFormat>
  <Paragraphs>69</Paragraphs>
  <Slides>18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191</cp:revision>
  <dcterms:created xsi:type="dcterms:W3CDTF">2019-04-03T03:43:00Z</dcterms:created>
  <dcterms:modified xsi:type="dcterms:W3CDTF">2020-07-23T10:20:07Z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