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diagrams/layout1.xml" ContentType="application/vnd.openxmlformats-officedocument.drawingml.diagramLayout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tags/tag113.xml" ContentType="application/vnd.openxmlformats-officedocument.presentationml.tags+xml"/>
  <Override PartName="/ppt/diagrams/colors1.xml" ContentType="application/vnd.openxmlformats-officedocument.drawingml.diagramColor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slideLayouts/slideLayout9.xml" ContentType="application/vnd.openxmlformats-officedocument.presentationml.slideLayout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diagrams/drawing1.xml" ContentType="application/vnd.ms-office.drawingml.diagramDrawing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diagrams/data1.xml" ContentType="application/vnd.openxmlformats-officedocument.drawingml.diagramData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20"/>
  </p:notesMasterIdLst>
  <p:handoutMasterIdLst>
    <p:handoutMasterId r:id="rId21"/>
  </p:handoutMasterIdLst>
  <p:sldIdLst>
    <p:sldId id="262" r:id="rId3"/>
    <p:sldId id="1063" r:id="rId4"/>
    <p:sldId id="1065" r:id="rId5"/>
    <p:sldId id="1064" r:id="rId6"/>
    <p:sldId id="1066" r:id="rId7"/>
    <p:sldId id="1075" r:id="rId8"/>
    <p:sldId id="1070" r:id="rId9"/>
    <p:sldId id="1077" r:id="rId10"/>
    <p:sldId id="1078" r:id="rId11"/>
    <p:sldId id="1071" r:id="rId12"/>
    <p:sldId id="1134" r:id="rId13"/>
    <p:sldId id="1135" r:id="rId14"/>
    <p:sldId id="1142" r:id="rId15"/>
    <p:sldId id="1072" r:id="rId16"/>
    <p:sldId id="1150" r:id="rId17"/>
    <p:sldId id="1143" r:id="rId18"/>
    <p:sldId id="667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0" clrIdx="0"/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80D"/>
    <a:srgbClr val="FFFFFF"/>
    <a:srgbClr val="950300"/>
    <a:srgbClr val="FFEFE7"/>
    <a:srgbClr val="454D8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78" y="-96"/>
      </p:cViewPr>
      <p:guideLst>
        <p:guide orient="horz" pos="2071"/>
        <p:guide pos="39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0C4A6-31F0-462D-B078-69749E492BAE}" type="doc">
      <dgm:prSet loTypeId="urn:microsoft.com/office/officeart/2005/8/layout/venn3#1" loCatId="relationship" qsTypeId="urn:microsoft.com/office/officeart/2005/8/quickstyle/simple1#1" qsCatId="simple" csTypeId="urn:microsoft.com/office/officeart/2005/8/colors/colorful1#1" csCatId="accent1"/>
      <dgm:spPr/>
      <dgm:t>
        <a:bodyPr/>
        <a:lstStyle/>
        <a:p>
          <a:endParaRPr lang="zh-CN" altLang="en-US"/>
        </a:p>
      </dgm:t>
    </dgm:pt>
    <dgm:pt modelId="{0003A3F3-46CE-4A39-889B-A9671519A6AD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>
              <a:sym typeface="+mn-ea"/>
            </a:rPr>
            <a:t>价值观探索</a:t>
          </a:r>
          <a:endParaRPr lang="zh-CN" sz="2800" dirty="0"/>
        </a:p>
      </dgm:t>
    </dgm:pt>
    <dgm:pt modelId="{DB8DD68B-F7DE-4621-B0FA-78FAAE647B00}" type="parTrans" cxnId="{AEDC1848-C519-49CF-88E3-2CCCF206A9EF}">
      <dgm:prSet/>
      <dgm:spPr/>
      <dgm:t>
        <a:bodyPr/>
        <a:lstStyle/>
        <a:p>
          <a:endParaRPr lang="zh-CN" altLang="en-US" sz="2800"/>
        </a:p>
      </dgm:t>
    </dgm:pt>
    <dgm:pt modelId="{21076AAC-9881-4A2D-95F8-773797BCC270}" type="sibTrans" cxnId="{AEDC1848-C519-49CF-88E3-2CCCF206A9EF}">
      <dgm:prSet/>
      <dgm:spPr/>
      <dgm:t>
        <a:bodyPr/>
        <a:lstStyle/>
        <a:p>
          <a:endParaRPr lang="zh-CN" altLang="en-US" sz="2800"/>
        </a:p>
      </dgm:t>
    </dgm:pt>
    <dgm:pt modelId="{5BFF6280-D6E3-40DD-8458-D70EC4B61DFA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ym typeface="+mn-ea"/>
            </a:rPr>
            <a:t>价值观形成</a:t>
          </a:r>
          <a:endParaRPr lang="zh-CN" altLang="en-US" sz="2800" dirty="0">
            <a:sym typeface="+mn-ea"/>
          </a:endParaRPr>
        </a:p>
      </dgm:t>
    </dgm:pt>
    <dgm:pt modelId="{FD0864F7-26F1-4893-AFB5-0C116796A825}" type="parTrans" cxnId="{41B76CC3-ED99-4198-9E23-26FBA14E3307}">
      <dgm:prSet/>
      <dgm:spPr/>
      <dgm:t>
        <a:bodyPr/>
        <a:lstStyle/>
        <a:p>
          <a:endParaRPr lang="zh-CN" altLang="en-US" sz="2800"/>
        </a:p>
      </dgm:t>
    </dgm:pt>
    <dgm:pt modelId="{7496ACB6-D41B-4FD7-A2E6-D42565A59E5C}" type="sibTrans" cxnId="{41B76CC3-ED99-4198-9E23-26FBA14E3307}">
      <dgm:prSet/>
      <dgm:spPr/>
      <dgm:t>
        <a:bodyPr/>
        <a:lstStyle/>
        <a:p>
          <a:endParaRPr lang="zh-CN" altLang="en-US" sz="2800"/>
        </a:p>
      </dgm:t>
    </dgm:pt>
    <dgm:pt modelId="{0B70ACE5-2F14-47FD-8A1E-FCEE91558D17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>
              <a:sym typeface="+mn-ea"/>
            </a:rPr>
            <a:t>践行价值观</a:t>
          </a:r>
          <a:endParaRPr lang="zh-CN" altLang="en-US" sz="2800">
            <a:sym typeface="+mn-ea"/>
          </a:endParaRPr>
        </a:p>
      </dgm:t>
    </dgm:pt>
    <dgm:pt modelId="{7A5BFBD0-7811-4487-833A-9B17B616FC6E}" type="parTrans" cxnId="{A81B65FC-68F6-46E7-A131-8EA9EBF4F0CC}">
      <dgm:prSet/>
      <dgm:spPr/>
      <dgm:t>
        <a:bodyPr/>
        <a:lstStyle/>
        <a:p>
          <a:endParaRPr lang="zh-CN" altLang="en-US" sz="2800"/>
        </a:p>
      </dgm:t>
    </dgm:pt>
    <dgm:pt modelId="{E738103B-D11E-49B8-A551-B16D2EA317D7}" type="sibTrans" cxnId="{A81B65FC-68F6-46E7-A131-8EA9EBF4F0CC}">
      <dgm:prSet/>
      <dgm:spPr/>
      <dgm:t>
        <a:bodyPr/>
        <a:lstStyle/>
        <a:p>
          <a:endParaRPr lang="zh-CN" altLang="en-US" sz="2800"/>
        </a:p>
      </dgm:t>
    </dgm:pt>
    <dgm:pt modelId="{C0E7FF11-0AFA-4643-98EB-D05A4CC6D185}" type="pres">
      <dgm:prSet presAssocID="{6170C4A6-31F0-462D-B078-69749E492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4862CB-D6D8-45AE-826E-50DF2490B44A}" type="pres">
      <dgm:prSet presAssocID="{0003A3F3-46CE-4A39-889B-A9671519A6A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1F767-FBC8-4FD5-A0D8-994A7B138542}" type="pres">
      <dgm:prSet presAssocID="{21076AAC-9881-4A2D-95F8-773797BCC270}" presName="space" presStyleCnt="0"/>
      <dgm:spPr/>
    </dgm:pt>
    <dgm:pt modelId="{316EE107-551D-466F-A89B-3097AF9804E2}" type="pres">
      <dgm:prSet presAssocID="{5BFF6280-D6E3-40DD-8458-D70EC4B61DFA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66F14E-5577-44AF-9ADA-89423513A4CA}" type="pres">
      <dgm:prSet presAssocID="{7496ACB6-D41B-4FD7-A2E6-D42565A59E5C}" presName="space" presStyleCnt="0"/>
      <dgm:spPr/>
    </dgm:pt>
    <dgm:pt modelId="{825C8AF0-DA7D-4295-9CC7-ED454D9572BC}" type="pres">
      <dgm:prSet presAssocID="{0B70ACE5-2F14-47FD-8A1E-FCEE91558D1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AB8813A-A561-49EF-A7AA-67E8B792CB8A}" type="presOf" srcId="{5BFF6280-D6E3-40DD-8458-D70EC4B61DFA}" destId="{316EE107-551D-466F-A89B-3097AF9804E2}" srcOrd="0" destOrd="0" presId="urn:microsoft.com/office/officeart/2005/8/layout/venn3#1"/>
    <dgm:cxn modelId="{66800E6D-A57E-4447-9947-D2D189BA6725}" type="presOf" srcId="{6170C4A6-31F0-462D-B078-69749E492BAE}" destId="{C0E7FF11-0AFA-4643-98EB-D05A4CC6D185}" srcOrd="0" destOrd="0" presId="urn:microsoft.com/office/officeart/2005/8/layout/venn3#1"/>
    <dgm:cxn modelId="{E1C10742-2D62-4AAC-8F16-90E0E527C9E6}" type="presOf" srcId="{0B70ACE5-2F14-47FD-8A1E-FCEE91558D17}" destId="{825C8AF0-DA7D-4295-9CC7-ED454D9572BC}" srcOrd="0" destOrd="0" presId="urn:microsoft.com/office/officeart/2005/8/layout/venn3#1"/>
    <dgm:cxn modelId="{41B76CC3-ED99-4198-9E23-26FBA14E3307}" srcId="{6170C4A6-31F0-462D-B078-69749E492BAE}" destId="{5BFF6280-D6E3-40DD-8458-D70EC4B61DFA}" srcOrd="1" destOrd="0" parTransId="{FD0864F7-26F1-4893-AFB5-0C116796A825}" sibTransId="{7496ACB6-D41B-4FD7-A2E6-D42565A59E5C}"/>
    <dgm:cxn modelId="{DFC69839-789C-4E0A-B4DB-F7F20EBB8201}" type="presOf" srcId="{0003A3F3-46CE-4A39-889B-A9671519A6AD}" destId="{B74862CB-D6D8-45AE-826E-50DF2490B44A}" srcOrd="0" destOrd="0" presId="urn:microsoft.com/office/officeart/2005/8/layout/venn3#1"/>
    <dgm:cxn modelId="{AEDC1848-C519-49CF-88E3-2CCCF206A9EF}" srcId="{6170C4A6-31F0-462D-B078-69749E492BAE}" destId="{0003A3F3-46CE-4A39-889B-A9671519A6AD}" srcOrd="0" destOrd="0" parTransId="{DB8DD68B-F7DE-4621-B0FA-78FAAE647B00}" sibTransId="{21076AAC-9881-4A2D-95F8-773797BCC270}"/>
    <dgm:cxn modelId="{A81B65FC-68F6-46E7-A131-8EA9EBF4F0CC}" srcId="{6170C4A6-31F0-462D-B078-69749E492BAE}" destId="{0B70ACE5-2F14-47FD-8A1E-FCEE91558D17}" srcOrd="2" destOrd="0" parTransId="{7A5BFBD0-7811-4487-833A-9B17B616FC6E}" sibTransId="{E738103B-D11E-49B8-A551-B16D2EA317D7}"/>
    <dgm:cxn modelId="{BBAD81A6-D455-4430-BF13-5D240EF7AC4F}" type="presParOf" srcId="{C0E7FF11-0AFA-4643-98EB-D05A4CC6D185}" destId="{B74862CB-D6D8-45AE-826E-50DF2490B44A}" srcOrd="0" destOrd="0" presId="urn:microsoft.com/office/officeart/2005/8/layout/venn3#1"/>
    <dgm:cxn modelId="{21FE791E-CD08-4C89-B70F-02C97448D84B}" type="presParOf" srcId="{C0E7FF11-0AFA-4643-98EB-D05A4CC6D185}" destId="{8B81F767-FBC8-4FD5-A0D8-994A7B138542}" srcOrd="1" destOrd="0" presId="urn:microsoft.com/office/officeart/2005/8/layout/venn3#1"/>
    <dgm:cxn modelId="{413F7A62-7094-4E11-B7C2-3F8950556B45}" type="presParOf" srcId="{C0E7FF11-0AFA-4643-98EB-D05A4CC6D185}" destId="{316EE107-551D-466F-A89B-3097AF9804E2}" srcOrd="2" destOrd="0" presId="urn:microsoft.com/office/officeart/2005/8/layout/venn3#1"/>
    <dgm:cxn modelId="{E7CCB05C-98CE-40ED-A1A7-DB3750E34EF0}" type="presParOf" srcId="{C0E7FF11-0AFA-4643-98EB-D05A4CC6D185}" destId="{C266F14E-5577-44AF-9ADA-89423513A4CA}" srcOrd="3" destOrd="0" presId="urn:microsoft.com/office/officeart/2005/8/layout/venn3#1"/>
    <dgm:cxn modelId="{1EC2186C-C2AE-40FB-B3C0-7F5CCBDC9EBE}" type="presParOf" srcId="{C0E7FF11-0AFA-4643-98EB-D05A4CC6D185}" destId="{825C8AF0-DA7D-4295-9CC7-ED454D9572BC}" srcOrd="4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862CB-D6D8-45AE-826E-50DF2490B44A}">
      <dsp:nvSpPr>
        <dsp:cNvPr id="0" name=""/>
        <dsp:cNvSpPr/>
      </dsp:nvSpPr>
      <dsp:spPr>
        <a:xfrm>
          <a:off x="2460" y="497494"/>
          <a:ext cx="2151734" cy="21517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>
              <a:sym typeface="+mn-ea"/>
            </a:rPr>
            <a:t>价值观探索</a:t>
          </a:r>
          <a:endParaRPr lang="zh-CN" sz="2800" kern="1200" dirty="0"/>
        </a:p>
      </dsp:txBody>
      <dsp:txXfrm>
        <a:off x="2460" y="497494"/>
        <a:ext cx="2151734" cy="2151734"/>
      </dsp:txXfrm>
    </dsp:sp>
    <dsp:sp modelId="{316EE107-551D-466F-A89B-3097AF9804E2}">
      <dsp:nvSpPr>
        <dsp:cNvPr id="0" name=""/>
        <dsp:cNvSpPr/>
      </dsp:nvSpPr>
      <dsp:spPr>
        <a:xfrm>
          <a:off x="1723847" y="497494"/>
          <a:ext cx="2151734" cy="21517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>
              <a:sym typeface="+mn-ea"/>
            </a:rPr>
            <a:t>价值观形成</a:t>
          </a:r>
          <a:endParaRPr lang="zh-CN" altLang="en-US" sz="2800" kern="1200" dirty="0">
            <a:sym typeface="+mn-ea"/>
          </a:endParaRPr>
        </a:p>
      </dsp:txBody>
      <dsp:txXfrm>
        <a:off x="1723847" y="497494"/>
        <a:ext cx="2151734" cy="2151734"/>
      </dsp:txXfrm>
    </dsp:sp>
    <dsp:sp modelId="{825C8AF0-DA7D-4295-9CC7-ED454D9572BC}">
      <dsp:nvSpPr>
        <dsp:cNvPr id="0" name=""/>
        <dsp:cNvSpPr/>
      </dsp:nvSpPr>
      <dsp:spPr>
        <a:xfrm>
          <a:off x="3445235" y="497494"/>
          <a:ext cx="2151734" cy="215173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417" tIns="35560" rIns="118417" bIns="3556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>
              <a:sym typeface="+mn-ea"/>
            </a:rPr>
            <a:t>践行价值观</a:t>
          </a:r>
          <a:endParaRPr lang="zh-CN" altLang="en-US" sz="2800" kern="1200">
            <a:sym typeface="+mn-ea"/>
          </a:endParaRPr>
        </a:p>
      </dsp:txBody>
      <dsp:txXfrm>
        <a:off x="3445235" y="497494"/>
        <a:ext cx="2151734" cy="2151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2020/7/23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7.png"/><Relationship Id="rId5" Type="http://schemas.openxmlformats.org/officeDocument/2006/relationships/tags" Target="../tags/tag79.xml"/><Relationship Id="rId10" Type="http://schemas.openxmlformats.org/officeDocument/2006/relationships/image" Target="../media/image16.png"/><Relationship Id="rId4" Type="http://schemas.openxmlformats.org/officeDocument/2006/relationships/tags" Target="../tags/tag78.xml"/><Relationship Id="rId9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5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3.png"/><Relationship Id="rId5" Type="http://schemas.openxmlformats.org/officeDocument/2006/relationships/tags" Target="../tags/tag8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15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4.png"/><Relationship Id="rId5" Type="http://schemas.openxmlformats.org/officeDocument/2006/relationships/tags" Target="../tags/tag95.xml"/><Relationship Id="rId10" Type="http://schemas.openxmlformats.org/officeDocument/2006/relationships/image" Target="../media/image3.png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17.png"/><Relationship Id="rId5" Type="http://schemas.openxmlformats.org/officeDocument/2006/relationships/tags" Target="../tags/tag103.xml"/><Relationship Id="rId10" Type="http://schemas.openxmlformats.org/officeDocument/2006/relationships/image" Target="../media/image4.png"/><Relationship Id="rId4" Type="http://schemas.openxmlformats.org/officeDocument/2006/relationships/tags" Target="../tags/tag102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9.png"/><Relationship Id="rId3" Type="http://schemas.openxmlformats.org/officeDocument/2006/relationships/tags" Target="../tags/tag108.xml"/><Relationship Id="rId21" Type="http://schemas.openxmlformats.org/officeDocument/2006/relationships/image" Target="../media/image12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image" Target="../media/image8.png"/><Relationship Id="rId2" Type="http://schemas.openxmlformats.org/officeDocument/2006/relationships/tags" Target="../tags/tag107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image" Target="../media/image6.png"/><Relationship Id="rId10" Type="http://schemas.openxmlformats.org/officeDocument/2006/relationships/tags" Target="../tags/tag115.xml"/><Relationship Id="rId19" Type="http://schemas.openxmlformats.org/officeDocument/2006/relationships/image" Target="../media/image10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slideMaster" Target="../slideMasters/slideMaster2.xml"/><Relationship Id="rId22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pn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9.png"/><Relationship Id="rId3" Type="http://schemas.openxmlformats.org/officeDocument/2006/relationships/tags" Target="../tags/tag22.xml"/><Relationship Id="rId21" Type="http://schemas.openxmlformats.org/officeDocument/2006/relationships/image" Target="../media/image12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8.png"/><Relationship Id="rId2" Type="http://schemas.openxmlformats.org/officeDocument/2006/relationships/tags" Target="../tags/tag21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6.png"/><Relationship Id="rId10" Type="http://schemas.openxmlformats.org/officeDocument/2006/relationships/tags" Target="../tags/tag29.xml"/><Relationship Id="rId19" Type="http://schemas.openxmlformats.org/officeDocument/2006/relationships/image" Target="../media/image10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2.xml"/><Relationship Id="rId22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4.png"/><Relationship Id="rId5" Type="http://schemas.openxmlformats.org/officeDocument/2006/relationships/tags" Target="../tags/tag37.xml"/><Relationship Id="rId10" Type="http://schemas.openxmlformats.org/officeDocument/2006/relationships/image" Target="../media/image3.png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3.png"/><Relationship Id="rId5" Type="http://schemas.openxmlformats.org/officeDocument/2006/relationships/tags" Target="../tags/tag5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image" Target="../media/image15.png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4.png"/><Relationship Id="rId5" Type="http://schemas.openxmlformats.org/officeDocument/2006/relationships/tags" Target="../tags/tag7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18465" y="932815"/>
            <a:ext cx="11402695" cy="565213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ea"/>
                <a:ea typeface="+mj-ea"/>
              </a:defRPr>
            </a:lvl1pPr>
            <a:lvl2pPr>
              <a:defRPr sz="2400" b="1">
                <a:latin typeface="+mj-ea"/>
                <a:ea typeface="+mj-ea"/>
              </a:defRPr>
            </a:lvl2pPr>
            <a:lvl3pPr>
              <a:defRPr sz="2000" b="1">
                <a:latin typeface="+mj-ea"/>
                <a:ea typeface="+mj-ea"/>
              </a:defRPr>
            </a:lvl3pPr>
            <a:lvl4pPr>
              <a:defRPr sz="1800" b="0">
                <a:latin typeface="+mj-ea"/>
                <a:ea typeface="+mj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pic>
        <p:nvPicPr>
          <p:cNvPr id="1025" name="ShockwaveFlash1" descr="ppt/media/image1.wm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1670" y="10795"/>
            <a:ext cx="1136015" cy="722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45584" y="4907039"/>
            <a:ext cx="706891" cy="1950962"/>
            <a:chOff x="-2041" y="4391343"/>
            <a:chExt cx="893743" cy="246665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900000" flipH="1" flipV="1">
            <a:off x="11460698" y="0"/>
            <a:ext cx="731302" cy="9731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2020/7/23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6635318" flipH="1">
            <a:off x="11171891" y="-154985"/>
            <a:ext cx="1035343" cy="881177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50264" flipV="1">
            <a:off x="11501361" y="61222"/>
            <a:ext cx="731302" cy="97314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1009">
            <a:off x="9598540" y="-71780"/>
            <a:ext cx="2432128" cy="3178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099238" y="1723223"/>
            <a:ext cx="7322436" cy="1365606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2099238" y="3161042"/>
            <a:ext cx="7322436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u="none" strike="noStrike" kern="1200" cap="none" spc="150" normalizeH="0">
                <a:solidFill>
                  <a:schemeClr val="tx1"/>
                </a:solidFill>
                <a:uFillTx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1009">
            <a:off x="9598540" y="-71780"/>
            <a:ext cx="2432128" cy="3178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932154" y="2711868"/>
            <a:ext cx="3666810" cy="4153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48607" y="4907811"/>
            <a:ext cx="2758453" cy="19429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9121798" y="5133783"/>
            <a:ext cx="2112707" cy="17305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7014856" y="4977108"/>
            <a:ext cx="2218491" cy="1888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57131" y="4330731"/>
            <a:ext cx="1485156" cy="2527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957880" y="4442773"/>
            <a:ext cx="1038995" cy="2415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018953">
            <a:off x="5494341" y="5533781"/>
            <a:ext cx="1303004" cy="1351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298691" y="1987629"/>
            <a:ext cx="7322436" cy="1168890"/>
          </a:xfrm>
        </p:spPr>
        <p:txBody>
          <a:bodyPr lIns="101600" tIns="38100" rIns="25400" bIns="38100" anchor="b" anchorCtr="0">
            <a:noAutofit/>
          </a:bodyPr>
          <a:lstStyle>
            <a:lvl1pPr algn="ctr">
              <a:defRPr sz="5400" u="none" strike="noStrike" kern="1200" cap="none" spc="600" normalizeH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2298691" y="3235230"/>
            <a:ext cx="7322436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/>
          <a:stretch>
            <a:fillRect/>
          </a:stretch>
        </p:blipFill>
        <p:spPr>
          <a:xfrm rot="204530">
            <a:off x="4016509" y="318183"/>
            <a:ext cx="4384348" cy="39915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08022" y="4436511"/>
            <a:ext cx="6801323" cy="845703"/>
          </a:xfrm>
        </p:spPr>
        <p:txBody>
          <a:bodyPr lIns="101600" tIns="38100" rIns="63500" bIns="38100" anchor="ctr" anchorCtr="0">
            <a:noAutofit/>
          </a:bodyPr>
          <a:lstStyle>
            <a:lvl1pPr algn="ctr">
              <a:defRPr sz="3600" u="none" strike="noStrike" kern="1200" cap="none" spc="300" normalizeH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808022" y="5360315"/>
            <a:ext cx="6801323" cy="624846"/>
          </a:xfrm>
        </p:spPr>
        <p:txBody>
          <a:bodyPr lIns="101600" tIns="38100" rIns="76200" bIns="38100" anchor="t">
            <a:no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15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917327"/>
            <a:ext cx="891702" cy="9406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62" flipH="1">
            <a:off x="67048" y="4391345"/>
            <a:ext cx="757605" cy="24557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6635318" flipH="1">
            <a:off x="11171891" y="-154985"/>
            <a:ext cx="1035343" cy="8811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45584" y="4391343"/>
            <a:ext cx="893743" cy="2466658"/>
            <a:chOff x="-2041" y="4391343"/>
            <a:chExt cx="893743" cy="246665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5917327"/>
              <a:ext cx="891702" cy="940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53062" flipH="1">
              <a:off x="-2041" y="4391343"/>
              <a:ext cx="757605" cy="2455724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 flipV="1">
            <a:off x="11261476" y="0"/>
            <a:ext cx="930524" cy="12382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rgbClr val="238C3B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tags" Target="../tags/tag18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17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35" y="158750"/>
            <a:ext cx="7813675" cy="5708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7827010" y="158750"/>
            <a:ext cx="1153160" cy="5708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9001760" y="158750"/>
            <a:ext cx="798195" cy="5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2065" y="6635750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147560" y="6635750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462895" y="6635750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9113584" y="68605"/>
            <a:ext cx="2986721" cy="2588374"/>
            <a:chOff x="13345" y="-355"/>
            <a:chExt cx="4913" cy="4761"/>
          </a:xfrm>
        </p:grpSpPr>
        <p:sp>
          <p:nvSpPr>
            <p:cNvPr id="3" name="PA_椭圆 9"/>
            <p:cNvSpPr/>
            <p:nvPr/>
          </p:nvSpPr>
          <p:spPr>
            <a:xfrm>
              <a:off x="13345" y="4077"/>
              <a:ext cx="320" cy="32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PA_椭圆 10"/>
            <p:cNvSpPr/>
            <p:nvPr/>
          </p:nvSpPr>
          <p:spPr>
            <a:xfrm>
              <a:off x="15274" y="2471"/>
              <a:ext cx="1424" cy="1424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" name="PA_椭圆 11"/>
            <p:cNvSpPr/>
            <p:nvPr/>
          </p:nvSpPr>
          <p:spPr>
            <a:xfrm>
              <a:off x="14360" y="1137"/>
              <a:ext cx="1014" cy="101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PA_椭圆 12"/>
            <p:cNvSpPr/>
            <p:nvPr/>
          </p:nvSpPr>
          <p:spPr>
            <a:xfrm flipV="1">
              <a:off x="16994" y="2203"/>
              <a:ext cx="743" cy="743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PA_椭圆 13"/>
            <p:cNvSpPr/>
            <p:nvPr/>
          </p:nvSpPr>
          <p:spPr>
            <a:xfrm flipV="1">
              <a:off x="15536" y="1193"/>
              <a:ext cx="506" cy="506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PA_椭圆 14"/>
            <p:cNvSpPr/>
            <p:nvPr/>
          </p:nvSpPr>
          <p:spPr>
            <a:xfrm flipV="1">
              <a:off x="13833" y="2684"/>
              <a:ext cx="285" cy="285"/>
            </a:xfrm>
            <a:prstGeom prst="ellipse">
              <a:avLst/>
            </a:prstGeom>
            <a:solidFill>
              <a:srgbClr val="FC8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PA_椭圆 15"/>
            <p:cNvSpPr/>
            <p:nvPr/>
          </p:nvSpPr>
          <p:spPr>
            <a:xfrm flipV="1">
              <a:off x="14528" y="3518"/>
              <a:ext cx="149" cy="14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23" name="PA_图片 22"/>
            <p:cNvPicPr>
              <a:picLocks noChangeAspect="1"/>
            </p:cNvPicPr>
            <p:nvPr/>
          </p:nvPicPr>
          <p:blipFill>
            <a:blip r:embed="rId6" cstate="print"/>
            <a:srcRect l="6030" r="19232"/>
            <a:stretch>
              <a:fillRect/>
            </a:stretch>
          </p:blipFill>
          <p:spPr>
            <a:xfrm>
              <a:off x="16383" y="-355"/>
              <a:ext cx="1875" cy="1938"/>
            </a:xfrm>
            <a:custGeom>
              <a:avLst/>
              <a:gdLst>
                <a:gd name="connsiteX0" fmla="*/ 1237602 w 2475204"/>
                <a:gd name="connsiteY0" fmla="*/ 0 h 2467335"/>
                <a:gd name="connsiteX1" fmla="*/ 2475204 w 2475204"/>
                <a:gd name="connsiteY1" fmla="*/ 1237602 h 2467335"/>
                <a:gd name="connsiteX2" fmla="*/ 1487022 w 2475204"/>
                <a:gd name="connsiteY2" fmla="*/ 2450061 h 2467335"/>
                <a:gd name="connsiteX3" fmla="*/ 1373833 w 2475204"/>
                <a:gd name="connsiteY3" fmla="*/ 2467335 h 2467335"/>
                <a:gd name="connsiteX4" fmla="*/ 1101371 w 2475204"/>
                <a:gd name="connsiteY4" fmla="*/ 2467335 h 2467335"/>
                <a:gd name="connsiteX5" fmla="*/ 988182 w 2475204"/>
                <a:gd name="connsiteY5" fmla="*/ 2450061 h 2467335"/>
                <a:gd name="connsiteX6" fmla="*/ 0 w 2475204"/>
                <a:gd name="connsiteY6" fmla="*/ 1237602 h 2467335"/>
                <a:gd name="connsiteX7" fmla="*/ 1237602 w 2475204"/>
                <a:gd name="connsiteY7" fmla="*/ 0 h 246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5204" h="2467335">
                  <a:moveTo>
                    <a:pt x="1237602" y="0"/>
                  </a:moveTo>
                  <a:cubicBezTo>
                    <a:pt x="1921111" y="0"/>
                    <a:pt x="2475204" y="554093"/>
                    <a:pt x="2475204" y="1237602"/>
                  </a:cubicBezTo>
                  <a:cubicBezTo>
                    <a:pt x="2475204" y="1835673"/>
                    <a:pt x="2050977" y="2334659"/>
                    <a:pt x="1487022" y="2450061"/>
                  </a:cubicBezTo>
                  <a:lnTo>
                    <a:pt x="1373833" y="2467335"/>
                  </a:lnTo>
                  <a:lnTo>
                    <a:pt x="1101371" y="2467335"/>
                  </a:lnTo>
                  <a:lnTo>
                    <a:pt x="988182" y="2450061"/>
                  </a:lnTo>
                  <a:cubicBezTo>
                    <a:pt x="424228" y="2334659"/>
                    <a:pt x="0" y="1835673"/>
                    <a:pt x="0" y="1237602"/>
                  </a:cubicBezTo>
                  <a:cubicBezTo>
                    <a:pt x="0" y="554093"/>
                    <a:pt x="554093" y="0"/>
                    <a:pt x="1237602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rgbClr val="238C3B"/>
          </a:solidFill>
          <a:uFillTx/>
          <a:latin typeface="Arial" panose="020B0604020202020204" pitchFamily="34" charset="0"/>
          <a:ea typeface="汉仪旗黑-85S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9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slideLayout" Target="../slideLayouts/slideLayout10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tags" Target="../tags/tag12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65" y="6623685"/>
            <a:ext cx="7111365" cy="219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7560" y="6623685"/>
            <a:ext cx="3291205" cy="219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462895" y="6623685"/>
            <a:ext cx="1730375" cy="219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-9525" y="5080"/>
            <a:ext cx="12202795" cy="141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单圆角矩形 1"/>
          <p:cNvSpPr/>
          <p:nvPr/>
        </p:nvSpPr>
        <p:spPr>
          <a:xfrm>
            <a:off x="1287780" y="1306195"/>
            <a:ext cx="7569200" cy="1510665"/>
          </a:xfrm>
          <a:prstGeom prst="snipRoundRect">
            <a:avLst/>
          </a:prstGeom>
          <a:solidFill>
            <a:srgbClr val="F8A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1443355" y="1167765"/>
            <a:ext cx="7543165" cy="1512570"/>
          </a:xfrm>
          <a:prstGeom prst="snipRoundRect">
            <a:avLst/>
          </a:prstGeom>
          <a:solidFill>
            <a:srgbClr val="F059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4355" y="471805"/>
            <a:ext cx="3564890" cy="398780"/>
          </a:xfrm>
          <a:prstGeom prst="rect">
            <a:avLst/>
          </a:prstGeom>
          <a:solidFill>
            <a:srgbClr val="0070C0"/>
          </a:solidFill>
          <a:ln w="28575" cap="sq"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《生涯规划指导》高中一年级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6765" y="1413510"/>
            <a:ext cx="6170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chemeClr val="bg1"/>
                </a:solidFill>
                <a:latin typeface="+mn-ea"/>
              </a:rPr>
              <a:t>价值引领成长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rcRect b="5378"/>
          <a:stretch>
            <a:fillRect/>
          </a:stretch>
        </p:blipFill>
        <p:spPr>
          <a:xfrm>
            <a:off x="1428115" y="2816860"/>
            <a:ext cx="7568565" cy="3623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生涯知识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450088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价值观和职业价值观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789305" y="1223645"/>
            <a:ext cx="9902825" cy="437197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sz="2400" b="0">
                <a:solidFill>
                  <a:srgbClr val="454D8F"/>
                </a:solidFill>
                <a:sym typeface="+mn-ea"/>
              </a:rPr>
              <a:t>价值观是基于人的一定的思维感官之上而作出的认知、理解、判断或抉择，也就是人认定事物、辩定是非的一种思维或取向，从而体现出人、事、物一定的价值或作用。</a:t>
            </a:r>
          </a:p>
          <a:p>
            <a:pPr algn="l">
              <a:lnSpc>
                <a:spcPct val="120000"/>
              </a:lnSpc>
            </a:pPr>
            <a:r>
              <a:rPr sz="2400" b="0">
                <a:solidFill>
                  <a:srgbClr val="FF0000"/>
                </a:solidFill>
                <a:sym typeface="+mn-ea"/>
              </a:rPr>
              <a:t>价值观具有稳定性和持久性、历史性与选择性、主观性的特点。</a:t>
            </a:r>
            <a:r>
              <a:rPr sz="2400" b="0">
                <a:solidFill>
                  <a:srgbClr val="454D8F"/>
                </a:solidFill>
                <a:sym typeface="+mn-ea"/>
              </a:rPr>
              <a:t>价值观对动机有导向的作用，同时反映人们的认知和需求状况。</a:t>
            </a:r>
          </a:p>
          <a:p>
            <a:pPr algn="l">
              <a:lnSpc>
                <a:spcPct val="120000"/>
              </a:lnSpc>
            </a:pPr>
            <a:endParaRPr sz="2400" b="0">
              <a:solidFill>
                <a:srgbClr val="454D8F"/>
              </a:solidFill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 b="0">
                <a:solidFill>
                  <a:srgbClr val="454D8F"/>
                </a:solidFill>
                <a:sym typeface="+mn-ea"/>
              </a:rPr>
              <a:t>职业价值观指人生目标和人生态度在职业选择方面的具体表现，也就是</a:t>
            </a:r>
            <a:r>
              <a:rPr sz="2400" b="0">
                <a:solidFill>
                  <a:srgbClr val="FF0000"/>
                </a:solidFill>
                <a:sym typeface="+mn-ea"/>
              </a:rPr>
              <a:t>一个人对职业的认识和态度以及他对职业目标的追求和向往。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789305" y="847090"/>
            <a:ext cx="601535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rgbClr val="FF0000"/>
                </a:solidFill>
                <a:sym typeface="+mn-ea"/>
              </a:rPr>
              <a:t>价值观如何形成？</a:t>
            </a:r>
            <a:endParaRPr lang="zh-CN" altLang="en-US" sz="3200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41" name="Кружок"/>
          <p:cNvSpPr/>
          <p:nvPr>
            <p:custDataLst>
              <p:tags r:id="rId2"/>
            </p:custDataLst>
          </p:nvPr>
        </p:nvSpPr>
        <p:spPr>
          <a:xfrm>
            <a:off x="1709809" y="3972037"/>
            <a:ext cx="1079856" cy="1079857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42" name="Фигура"/>
          <p:cNvSpPr/>
          <p:nvPr>
            <p:custDataLst>
              <p:tags r:id="rId3"/>
            </p:custDataLst>
          </p:nvPr>
        </p:nvSpPr>
        <p:spPr>
          <a:xfrm>
            <a:off x="1586019" y="3848878"/>
            <a:ext cx="1614527" cy="1324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53" name="Text Box 3"/>
          <p:cNvSpPr txBox="1"/>
          <p:nvPr>
            <p:custDataLst>
              <p:tags r:id="rId4"/>
            </p:custDataLst>
          </p:nvPr>
        </p:nvSpPr>
        <p:spPr>
          <a:xfrm>
            <a:off x="1720215" y="4034790"/>
            <a:ext cx="1080135" cy="812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>
            <a:lvl1pPr>
              <a:lnSpc>
                <a:spcPct val="90000"/>
              </a:lnSpc>
              <a:defRPr sz="3500" b="0">
                <a:solidFill>
                  <a:srgbClr val="252D3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lvl1pPr>
          </a:lstStyle>
          <a:p>
            <a:pPr lvl="0" algn="ctr" defTabSz="457200">
              <a:lnSpc>
                <a:spcPct val="120000"/>
              </a:lnSpc>
              <a:defRPr/>
            </a:pPr>
            <a:r>
              <a:rPr lang="zh-CN" altLang="en-US" sz="2800" b="1" spc="30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自由选择</a:t>
            </a:r>
          </a:p>
        </p:txBody>
      </p:sp>
      <p:sp>
        <p:nvSpPr>
          <p:cNvPr id="925" name="Линия"/>
          <p:cNvSpPr/>
          <p:nvPr>
            <p:custDataLst>
              <p:tags r:id="rId5"/>
            </p:custDataLst>
          </p:nvPr>
        </p:nvSpPr>
        <p:spPr>
          <a:xfrm>
            <a:off x="2249736" y="5001076"/>
            <a:ext cx="1" cy="487871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tailEnd type="oval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786765" y="5560060"/>
            <a:ext cx="2981960" cy="624840"/>
          </a:xfrm>
          <a:prstGeom prst="rect">
            <a:avLst/>
          </a:prstGeom>
        </p:spPr>
        <p:txBody>
          <a:bodyPr wrap="square" tIns="0">
            <a:no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lang="zh-CN" altLang="en-US" sz="2000" kern="100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心甘情愿做出的选择</a:t>
            </a:r>
          </a:p>
        </p:txBody>
      </p:sp>
      <p:sp>
        <p:nvSpPr>
          <p:cNvPr id="943" name="Кружок"/>
          <p:cNvSpPr/>
          <p:nvPr>
            <p:custDataLst>
              <p:tags r:id="rId7"/>
            </p:custDataLst>
          </p:nvPr>
        </p:nvSpPr>
        <p:spPr>
          <a:xfrm>
            <a:off x="4940185" y="3701527"/>
            <a:ext cx="1079856" cy="1079857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44" name="Фигура"/>
          <p:cNvSpPr/>
          <p:nvPr>
            <p:custDataLst>
              <p:tags r:id="rId8"/>
            </p:custDataLst>
          </p:nvPr>
        </p:nvSpPr>
        <p:spPr>
          <a:xfrm flipV="1">
            <a:off x="4820311" y="3578368"/>
            <a:ext cx="1614527" cy="1324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00958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54" name="Text Box 3"/>
          <p:cNvSpPr txBox="1"/>
          <p:nvPr>
            <p:custDataLst>
              <p:tags r:id="rId9"/>
            </p:custDataLst>
          </p:nvPr>
        </p:nvSpPr>
        <p:spPr>
          <a:xfrm>
            <a:off x="4991100" y="3815080"/>
            <a:ext cx="1000760" cy="812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1600" b="0">
                <a:cs typeface="Impact" panose="020B0806030902050204"/>
              </a:defRPr>
            </a:lvl1pPr>
          </a:lstStyle>
          <a:p>
            <a:pPr lvl="0" defTabSz="457200">
              <a:lnSpc>
                <a:spcPct val="120000"/>
              </a:lnSpc>
              <a:defRPr/>
            </a:pPr>
            <a:r>
              <a:rPr lang="zh-CN" altLang="en-US" sz="2800" b="1" spc="30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珍视</a:t>
            </a:r>
          </a:p>
        </p:txBody>
      </p:sp>
      <p:sp>
        <p:nvSpPr>
          <p:cNvPr id="69" name="Линия"/>
          <p:cNvSpPr/>
          <p:nvPr>
            <p:custDataLst>
              <p:tags r:id="rId10"/>
            </p:custDataLst>
          </p:nvPr>
        </p:nvSpPr>
        <p:spPr>
          <a:xfrm>
            <a:off x="5480114" y="3264475"/>
            <a:ext cx="1" cy="487871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headEnd type="oval"/>
            <a:tailEnd w="med" len="med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>
            <p:custDataLst>
              <p:tags r:id="rId11"/>
            </p:custDataLst>
          </p:nvPr>
        </p:nvSpPr>
        <p:spPr>
          <a:xfrm>
            <a:off x="3973195" y="1990090"/>
            <a:ext cx="3235960" cy="1139190"/>
          </a:xfrm>
          <a:prstGeom prst="rect">
            <a:avLst/>
          </a:prstGeom>
        </p:spPr>
        <p:txBody>
          <a:bodyPr wrap="square" bIns="0" anchor="b"/>
          <a:lstStyle/>
          <a:p>
            <a:pPr lvl="0" algn="ctr" defTabSz="457200">
              <a:lnSpc>
                <a:spcPct val="130000"/>
              </a:lnSpc>
              <a:defRPr/>
            </a:pPr>
            <a:r>
              <a:rPr lang="zh-CN" altLang="en-US" sz="2000" kern="100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为了实现自己的选择， </a:t>
            </a:r>
          </a:p>
          <a:p>
            <a:pPr lvl="0" algn="ctr" defTabSz="457200">
              <a:lnSpc>
                <a:spcPct val="130000"/>
              </a:lnSpc>
              <a:defRPr/>
            </a:pPr>
            <a:r>
              <a:rPr lang="zh-CN" altLang="en-US" sz="2000" kern="100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人们乐于付出很大的代价。</a:t>
            </a:r>
          </a:p>
        </p:txBody>
      </p:sp>
      <p:sp>
        <p:nvSpPr>
          <p:cNvPr id="945" name="Кружок"/>
          <p:cNvSpPr/>
          <p:nvPr>
            <p:custDataLst>
              <p:tags r:id="rId12"/>
            </p:custDataLst>
          </p:nvPr>
        </p:nvSpPr>
        <p:spPr>
          <a:xfrm>
            <a:off x="8295128" y="3288142"/>
            <a:ext cx="1079856" cy="1079857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46" name="Фигура"/>
          <p:cNvSpPr/>
          <p:nvPr>
            <p:custDataLst>
              <p:tags r:id="rId13"/>
            </p:custDataLst>
          </p:nvPr>
        </p:nvSpPr>
        <p:spPr>
          <a:xfrm rot="10800000" flipH="1">
            <a:off x="8171340" y="3164983"/>
            <a:ext cx="1614527" cy="1324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60" extrusionOk="0">
                <a:moveTo>
                  <a:pt x="8863" y="0"/>
                </a:moveTo>
                <a:cubicBezTo>
                  <a:pt x="6596" y="0"/>
                  <a:pt x="4331" y="1054"/>
                  <a:pt x="2601" y="3162"/>
                </a:cubicBezTo>
                <a:cubicBezTo>
                  <a:pt x="868" y="5275"/>
                  <a:pt x="3" y="8045"/>
                  <a:pt x="7" y="10814"/>
                </a:cubicBezTo>
                <a:cubicBezTo>
                  <a:pt x="-34" y="11071"/>
                  <a:pt x="108" y="11320"/>
                  <a:pt x="320" y="11364"/>
                </a:cubicBezTo>
                <a:cubicBezTo>
                  <a:pt x="586" y="11418"/>
                  <a:pt x="818" y="11140"/>
                  <a:pt x="780" y="10814"/>
                </a:cubicBezTo>
                <a:cubicBezTo>
                  <a:pt x="776" y="8287"/>
                  <a:pt x="1566" y="5758"/>
                  <a:pt x="3148" y="3829"/>
                </a:cubicBezTo>
                <a:cubicBezTo>
                  <a:pt x="4727" y="1905"/>
                  <a:pt x="6794" y="942"/>
                  <a:pt x="8863" y="942"/>
                </a:cubicBezTo>
                <a:cubicBezTo>
                  <a:pt x="10932" y="942"/>
                  <a:pt x="12999" y="1905"/>
                  <a:pt x="14578" y="3829"/>
                </a:cubicBezTo>
                <a:cubicBezTo>
                  <a:pt x="16160" y="5758"/>
                  <a:pt x="16950" y="8287"/>
                  <a:pt x="16946" y="10814"/>
                </a:cubicBezTo>
                <a:cubicBezTo>
                  <a:pt x="16911" y="11075"/>
                  <a:pt x="17062" y="11320"/>
                  <a:pt x="17277" y="11353"/>
                </a:cubicBezTo>
                <a:cubicBezTo>
                  <a:pt x="17290" y="11355"/>
                  <a:pt x="17301" y="11349"/>
                  <a:pt x="17313" y="11349"/>
                </a:cubicBezTo>
                <a:lnTo>
                  <a:pt x="17313" y="11356"/>
                </a:lnTo>
                <a:lnTo>
                  <a:pt x="20220" y="11356"/>
                </a:lnTo>
                <a:lnTo>
                  <a:pt x="19252" y="12536"/>
                </a:lnTo>
                <a:cubicBezTo>
                  <a:pt x="19099" y="12723"/>
                  <a:pt x="19099" y="13028"/>
                  <a:pt x="19252" y="13214"/>
                </a:cubicBezTo>
                <a:cubicBezTo>
                  <a:pt x="19405" y="13401"/>
                  <a:pt x="19655" y="13401"/>
                  <a:pt x="19808" y="13214"/>
                </a:cubicBezTo>
                <a:lnTo>
                  <a:pt x="21449" y="11210"/>
                </a:lnTo>
                <a:cubicBezTo>
                  <a:pt x="21527" y="11115"/>
                  <a:pt x="21565" y="10990"/>
                  <a:pt x="21564" y="10865"/>
                </a:cubicBezTo>
                <a:cubicBezTo>
                  <a:pt x="21566" y="10740"/>
                  <a:pt x="21528" y="10610"/>
                  <a:pt x="21449" y="10514"/>
                </a:cubicBezTo>
                <a:lnTo>
                  <a:pt x="19808" y="8513"/>
                </a:lnTo>
                <a:cubicBezTo>
                  <a:pt x="19732" y="8419"/>
                  <a:pt x="19632" y="8373"/>
                  <a:pt x="19532" y="8373"/>
                </a:cubicBezTo>
                <a:cubicBezTo>
                  <a:pt x="19431" y="8373"/>
                  <a:pt x="19329" y="8419"/>
                  <a:pt x="19252" y="8513"/>
                </a:cubicBezTo>
                <a:cubicBezTo>
                  <a:pt x="19099" y="8699"/>
                  <a:pt x="19099" y="9001"/>
                  <a:pt x="19252" y="9187"/>
                </a:cubicBezTo>
                <a:lnTo>
                  <a:pt x="20244" y="10396"/>
                </a:lnTo>
                <a:lnTo>
                  <a:pt x="17704" y="10396"/>
                </a:lnTo>
                <a:cubicBezTo>
                  <a:pt x="17624" y="7769"/>
                  <a:pt x="16771" y="5169"/>
                  <a:pt x="15125" y="3162"/>
                </a:cubicBezTo>
                <a:cubicBezTo>
                  <a:pt x="13395" y="1054"/>
                  <a:pt x="11130" y="0"/>
                  <a:pt x="8863" y="0"/>
                </a:cubicBezTo>
                <a:close/>
                <a:moveTo>
                  <a:pt x="590" y="12199"/>
                </a:moveTo>
                <a:cubicBezTo>
                  <a:pt x="532" y="12191"/>
                  <a:pt x="470" y="12198"/>
                  <a:pt x="410" y="12225"/>
                </a:cubicBezTo>
                <a:cubicBezTo>
                  <a:pt x="220" y="12309"/>
                  <a:pt x="117" y="12561"/>
                  <a:pt x="178" y="12797"/>
                </a:cubicBezTo>
                <a:cubicBezTo>
                  <a:pt x="234" y="13160"/>
                  <a:pt x="306" y="13519"/>
                  <a:pt x="392" y="13874"/>
                </a:cubicBezTo>
                <a:cubicBezTo>
                  <a:pt x="478" y="14229"/>
                  <a:pt x="576" y="14580"/>
                  <a:pt x="693" y="14926"/>
                </a:cubicBezTo>
                <a:cubicBezTo>
                  <a:pt x="753" y="15129"/>
                  <a:pt x="923" y="15251"/>
                  <a:pt x="1098" y="15219"/>
                </a:cubicBezTo>
                <a:cubicBezTo>
                  <a:pt x="1348" y="15173"/>
                  <a:pt x="1499" y="14858"/>
                  <a:pt x="1408" y="14570"/>
                </a:cubicBezTo>
                <a:cubicBezTo>
                  <a:pt x="1301" y="14255"/>
                  <a:pt x="1210" y="13934"/>
                  <a:pt x="1131" y="13610"/>
                </a:cubicBezTo>
                <a:cubicBezTo>
                  <a:pt x="1053" y="13287"/>
                  <a:pt x="987" y="12960"/>
                  <a:pt x="936" y="12628"/>
                </a:cubicBezTo>
                <a:cubicBezTo>
                  <a:pt x="917" y="12394"/>
                  <a:pt x="767" y="12225"/>
                  <a:pt x="590" y="12199"/>
                </a:cubicBezTo>
                <a:close/>
                <a:moveTo>
                  <a:pt x="17121" y="12269"/>
                </a:moveTo>
                <a:cubicBezTo>
                  <a:pt x="16967" y="12292"/>
                  <a:pt x="16833" y="12424"/>
                  <a:pt x="16790" y="12617"/>
                </a:cubicBezTo>
                <a:cubicBezTo>
                  <a:pt x="16740" y="12945"/>
                  <a:pt x="16678" y="13271"/>
                  <a:pt x="16601" y="13592"/>
                </a:cubicBezTo>
                <a:cubicBezTo>
                  <a:pt x="16523" y="13914"/>
                  <a:pt x="16431" y="14230"/>
                  <a:pt x="16327" y="14541"/>
                </a:cubicBezTo>
                <a:cubicBezTo>
                  <a:pt x="16288" y="14720"/>
                  <a:pt x="16342" y="14911"/>
                  <a:pt x="16462" y="15025"/>
                </a:cubicBezTo>
                <a:cubicBezTo>
                  <a:pt x="16649" y="15201"/>
                  <a:pt x="16919" y="15143"/>
                  <a:pt x="17046" y="14900"/>
                </a:cubicBezTo>
                <a:cubicBezTo>
                  <a:pt x="17160" y="14557"/>
                  <a:pt x="17259" y="14210"/>
                  <a:pt x="17343" y="13856"/>
                </a:cubicBezTo>
                <a:cubicBezTo>
                  <a:pt x="17427" y="13503"/>
                  <a:pt x="17496" y="13146"/>
                  <a:pt x="17551" y="12786"/>
                </a:cubicBezTo>
                <a:cubicBezTo>
                  <a:pt x="17572" y="12559"/>
                  <a:pt x="17457" y="12347"/>
                  <a:pt x="17277" y="12284"/>
                </a:cubicBezTo>
                <a:cubicBezTo>
                  <a:pt x="17224" y="12265"/>
                  <a:pt x="17172" y="12261"/>
                  <a:pt x="17121" y="12269"/>
                </a:cubicBezTo>
                <a:close/>
                <a:moveTo>
                  <a:pt x="16213" y="15501"/>
                </a:moveTo>
                <a:cubicBezTo>
                  <a:pt x="16054" y="15485"/>
                  <a:pt x="15895" y="15590"/>
                  <a:pt x="15825" y="15779"/>
                </a:cubicBezTo>
                <a:cubicBezTo>
                  <a:pt x="15703" y="16033"/>
                  <a:pt x="15571" y="16281"/>
                  <a:pt x="15428" y="16523"/>
                </a:cubicBezTo>
                <a:cubicBezTo>
                  <a:pt x="15286" y="16765"/>
                  <a:pt x="15134" y="17001"/>
                  <a:pt x="14971" y="17231"/>
                </a:cubicBezTo>
                <a:cubicBezTo>
                  <a:pt x="14798" y="17435"/>
                  <a:pt x="14815" y="17780"/>
                  <a:pt x="15007" y="17956"/>
                </a:cubicBezTo>
                <a:cubicBezTo>
                  <a:pt x="15183" y="18117"/>
                  <a:pt x="15433" y="18067"/>
                  <a:pt x="15558" y="17846"/>
                </a:cubicBezTo>
                <a:cubicBezTo>
                  <a:pt x="15736" y="17595"/>
                  <a:pt x="15903" y="17338"/>
                  <a:pt x="16060" y="17073"/>
                </a:cubicBezTo>
                <a:cubicBezTo>
                  <a:pt x="16216" y="16808"/>
                  <a:pt x="16362" y="16534"/>
                  <a:pt x="16495" y="16256"/>
                </a:cubicBezTo>
                <a:cubicBezTo>
                  <a:pt x="16634" y="16023"/>
                  <a:pt x="16576" y="15698"/>
                  <a:pt x="16369" y="15560"/>
                </a:cubicBezTo>
                <a:cubicBezTo>
                  <a:pt x="16319" y="15526"/>
                  <a:pt x="16266" y="15506"/>
                  <a:pt x="16213" y="15501"/>
                </a:cubicBezTo>
                <a:close/>
                <a:moveTo>
                  <a:pt x="1474" y="15541"/>
                </a:moveTo>
                <a:cubicBezTo>
                  <a:pt x="1416" y="15556"/>
                  <a:pt x="1359" y="15588"/>
                  <a:pt x="1309" y="15637"/>
                </a:cubicBezTo>
                <a:cubicBezTo>
                  <a:pt x="1143" y="15797"/>
                  <a:pt x="1116" y="16091"/>
                  <a:pt x="1249" y="16293"/>
                </a:cubicBezTo>
                <a:cubicBezTo>
                  <a:pt x="1380" y="16563"/>
                  <a:pt x="1521" y="16827"/>
                  <a:pt x="1672" y="17084"/>
                </a:cubicBezTo>
                <a:cubicBezTo>
                  <a:pt x="1824" y="17341"/>
                  <a:pt x="1987" y="17591"/>
                  <a:pt x="2159" y="17835"/>
                </a:cubicBezTo>
                <a:cubicBezTo>
                  <a:pt x="2320" y="18038"/>
                  <a:pt x="2589" y="18031"/>
                  <a:pt x="2740" y="17817"/>
                </a:cubicBezTo>
                <a:cubicBezTo>
                  <a:pt x="2860" y="17646"/>
                  <a:pt x="2861" y="17393"/>
                  <a:pt x="2743" y="17220"/>
                </a:cubicBezTo>
                <a:cubicBezTo>
                  <a:pt x="2585" y="16997"/>
                  <a:pt x="2438" y="16769"/>
                  <a:pt x="2301" y="16534"/>
                </a:cubicBezTo>
                <a:cubicBezTo>
                  <a:pt x="2163" y="16300"/>
                  <a:pt x="2035" y="16058"/>
                  <a:pt x="1916" y="15812"/>
                </a:cubicBezTo>
                <a:cubicBezTo>
                  <a:pt x="1835" y="15599"/>
                  <a:pt x="1648" y="15497"/>
                  <a:pt x="1474" y="15541"/>
                </a:cubicBezTo>
                <a:close/>
                <a:moveTo>
                  <a:pt x="3296" y="18191"/>
                </a:moveTo>
                <a:cubicBezTo>
                  <a:pt x="3169" y="18222"/>
                  <a:pt x="3054" y="18325"/>
                  <a:pt x="3001" y="18491"/>
                </a:cubicBezTo>
                <a:cubicBezTo>
                  <a:pt x="2934" y="18701"/>
                  <a:pt x="3004" y="18940"/>
                  <a:pt x="3167" y="19048"/>
                </a:cubicBezTo>
                <a:cubicBezTo>
                  <a:pt x="3429" y="19318"/>
                  <a:pt x="3701" y="19568"/>
                  <a:pt x="3981" y="19796"/>
                </a:cubicBezTo>
                <a:cubicBezTo>
                  <a:pt x="4261" y="20023"/>
                  <a:pt x="4548" y="20228"/>
                  <a:pt x="4844" y="20411"/>
                </a:cubicBezTo>
                <a:cubicBezTo>
                  <a:pt x="5045" y="20564"/>
                  <a:pt x="5313" y="20464"/>
                  <a:pt x="5409" y="20199"/>
                </a:cubicBezTo>
                <a:cubicBezTo>
                  <a:pt x="5498" y="19954"/>
                  <a:pt x="5398" y="19668"/>
                  <a:pt x="5193" y="19572"/>
                </a:cubicBezTo>
                <a:cubicBezTo>
                  <a:pt x="4923" y="19405"/>
                  <a:pt x="4660" y="19219"/>
                  <a:pt x="4405" y="19012"/>
                </a:cubicBezTo>
                <a:cubicBezTo>
                  <a:pt x="4150" y="18804"/>
                  <a:pt x="3902" y="18576"/>
                  <a:pt x="3663" y="18330"/>
                </a:cubicBezTo>
                <a:cubicBezTo>
                  <a:pt x="3561" y="18201"/>
                  <a:pt x="3423" y="18160"/>
                  <a:pt x="3296" y="18191"/>
                </a:cubicBezTo>
                <a:close/>
                <a:moveTo>
                  <a:pt x="14373" y="18253"/>
                </a:moveTo>
                <a:cubicBezTo>
                  <a:pt x="14265" y="18225"/>
                  <a:pt x="14147" y="18254"/>
                  <a:pt x="14051" y="18345"/>
                </a:cubicBezTo>
                <a:cubicBezTo>
                  <a:pt x="13803" y="18599"/>
                  <a:pt x="13546" y="18833"/>
                  <a:pt x="13279" y="19045"/>
                </a:cubicBezTo>
                <a:cubicBezTo>
                  <a:pt x="13012" y="19256"/>
                  <a:pt x="12736" y="19446"/>
                  <a:pt x="12455" y="19616"/>
                </a:cubicBezTo>
                <a:cubicBezTo>
                  <a:pt x="12254" y="19709"/>
                  <a:pt x="12155" y="19985"/>
                  <a:pt x="12236" y="20228"/>
                </a:cubicBezTo>
                <a:cubicBezTo>
                  <a:pt x="12327" y="20504"/>
                  <a:pt x="12600" y="20612"/>
                  <a:pt x="12807" y="20455"/>
                </a:cubicBezTo>
                <a:cubicBezTo>
                  <a:pt x="13114" y="20269"/>
                  <a:pt x="13415" y="20061"/>
                  <a:pt x="13706" y="19829"/>
                </a:cubicBezTo>
                <a:cubicBezTo>
                  <a:pt x="13996" y="19597"/>
                  <a:pt x="14276" y="19341"/>
                  <a:pt x="14547" y="19063"/>
                </a:cubicBezTo>
                <a:cubicBezTo>
                  <a:pt x="14685" y="18924"/>
                  <a:pt x="14723" y="18686"/>
                  <a:pt x="14638" y="18495"/>
                </a:cubicBezTo>
                <a:cubicBezTo>
                  <a:pt x="14580" y="18365"/>
                  <a:pt x="14481" y="18281"/>
                  <a:pt x="14373" y="18253"/>
                </a:cubicBezTo>
                <a:close/>
                <a:moveTo>
                  <a:pt x="6272" y="20166"/>
                </a:moveTo>
                <a:cubicBezTo>
                  <a:pt x="6117" y="20186"/>
                  <a:pt x="5979" y="20316"/>
                  <a:pt x="5935" y="20510"/>
                </a:cubicBezTo>
                <a:cubicBezTo>
                  <a:pt x="5880" y="20756"/>
                  <a:pt x="5996" y="21012"/>
                  <a:pt x="6197" y="21086"/>
                </a:cubicBezTo>
                <a:cubicBezTo>
                  <a:pt x="6522" y="21210"/>
                  <a:pt x="6854" y="21312"/>
                  <a:pt x="7189" y="21390"/>
                </a:cubicBezTo>
                <a:cubicBezTo>
                  <a:pt x="7522" y="21467"/>
                  <a:pt x="7857" y="21521"/>
                  <a:pt x="8196" y="21551"/>
                </a:cubicBezTo>
                <a:cubicBezTo>
                  <a:pt x="8371" y="21550"/>
                  <a:pt x="8523" y="21400"/>
                  <a:pt x="8562" y="21192"/>
                </a:cubicBezTo>
                <a:cubicBezTo>
                  <a:pt x="8613" y="20926"/>
                  <a:pt x="8473" y="20664"/>
                  <a:pt x="8253" y="20613"/>
                </a:cubicBezTo>
                <a:cubicBezTo>
                  <a:pt x="7944" y="20585"/>
                  <a:pt x="7637" y="20534"/>
                  <a:pt x="7333" y="20463"/>
                </a:cubicBezTo>
                <a:cubicBezTo>
                  <a:pt x="7029" y="20391"/>
                  <a:pt x="6726" y="20299"/>
                  <a:pt x="6428" y="20184"/>
                </a:cubicBezTo>
                <a:cubicBezTo>
                  <a:pt x="6375" y="20164"/>
                  <a:pt x="6323" y="20159"/>
                  <a:pt x="6272" y="20166"/>
                </a:cubicBezTo>
                <a:close/>
                <a:moveTo>
                  <a:pt x="11388" y="20195"/>
                </a:moveTo>
                <a:cubicBezTo>
                  <a:pt x="11330" y="20188"/>
                  <a:pt x="11270" y="20194"/>
                  <a:pt x="11211" y="20221"/>
                </a:cubicBezTo>
                <a:cubicBezTo>
                  <a:pt x="10921" y="20328"/>
                  <a:pt x="10629" y="20412"/>
                  <a:pt x="10333" y="20477"/>
                </a:cubicBezTo>
                <a:cubicBezTo>
                  <a:pt x="10038" y="20543"/>
                  <a:pt x="9740" y="20588"/>
                  <a:pt x="9440" y="20613"/>
                </a:cubicBezTo>
                <a:cubicBezTo>
                  <a:pt x="9241" y="20600"/>
                  <a:pt x="9067" y="20779"/>
                  <a:pt x="9043" y="21020"/>
                </a:cubicBezTo>
                <a:cubicBezTo>
                  <a:pt x="9012" y="21336"/>
                  <a:pt x="9236" y="21600"/>
                  <a:pt x="9494" y="21555"/>
                </a:cubicBezTo>
                <a:cubicBezTo>
                  <a:pt x="9824" y="21527"/>
                  <a:pt x="10152" y="21477"/>
                  <a:pt x="10477" y="21405"/>
                </a:cubicBezTo>
                <a:cubicBezTo>
                  <a:pt x="10803" y="21332"/>
                  <a:pt x="11124" y="21240"/>
                  <a:pt x="11442" y="21122"/>
                </a:cubicBezTo>
                <a:cubicBezTo>
                  <a:pt x="11637" y="21071"/>
                  <a:pt x="11768" y="20846"/>
                  <a:pt x="11740" y="20606"/>
                </a:cubicBezTo>
                <a:cubicBezTo>
                  <a:pt x="11713" y="20378"/>
                  <a:pt x="11561" y="20217"/>
                  <a:pt x="11388" y="20195"/>
                </a:cubicBezTo>
                <a:close/>
              </a:path>
            </a:pathLst>
          </a:custGeom>
          <a:solidFill>
            <a:srgbClr val="2196F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55" name="Text Box 3"/>
          <p:cNvSpPr txBox="1"/>
          <p:nvPr>
            <p:custDataLst>
              <p:tags r:id="rId14"/>
            </p:custDataLst>
          </p:nvPr>
        </p:nvSpPr>
        <p:spPr>
          <a:xfrm>
            <a:off x="8295640" y="3422015"/>
            <a:ext cx="1078865" cy="812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90000" tIns="46800" rIns="90000" bIns="46800" numCol="1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1600" b="0">
                <a:cs typeface="Impact" panose="020B0806030902050204"/>
              </a:defRPr>
            </a:lvl1pPr>
          </a:lstStyle>
          <a:p>
            <a:pPr lvl="0" defTabSz="457200">
              <a:lnSpc>
                <a:spcPct val="120000"/>
              </a:lnSpc>
              <a:defRPr/>
            </a:pPr>
            <a:r>
              <a:rPr lang="zh-CN" altLang="zh-CN" sz="28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行动</a:t>
            </a:r>
          </a:p>
        </p:txBody>
      </p:sp>
      <p:sp>
        <p:nvSpPr>
          <p:cNvPr id="931" name="Линия"/>
          <p:cNvSpPr/>
          <p:nvPr>
            <p:custDataLst>
              <p:tags r:id="rId15"/>
            </p:custDataLst>
          </p:nvPr>
        </p:nvSpPr>
        <p:spPr>
          <a:xfrm rot="10800000">
            <a:off x="8835492" y="2772226"/>
            <a:ext cx="1" cy="487871"/>
          </a:xfrm>
          <a:prstGeom prst="line">
            <a:avLst/>
          </a:prstGeom>
          <a:noFill/>
          <a:ln w="25400" cap="flat">
            <a:solidFill>
              <a:srgbClr val="FFFFFF">
                <a:lumMod val="85000"/>
              </a:srgbClr>
            </a:solidFill>
            <a:prstDash val="solid"/>
            <a:miter lim="400000"/>
            <a:tailEnd type="oval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222222">
                  <a:lumMod val="90000"/>
                  <a:lumOff val="1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>
            <p:custDataLst>
              <p:tags r:id="rId16"/>
            </p:custDataLst>
          </p:nvPr>
        </p:nvSpPr>
        <p:spPr>
          <a:xfrm>
            <a:off x="7757795" y="1470025"/>
            <a:ext cx="3502660" cy="1100455"/>
          </a:xfrm>
          <a:prstGeom prst="rect">
            <a:avLst/>
          </a:prstGeom>
        </p:spPr>
        <p:txBody>
          <a:bodyPr wrap="square" tIns="0"/>
          <a:lstStyle/>
          <a:p>
            <a:pPr lvl="0" algn="l" defTabSz="457200">
              <a:lnSpc>
                <a:spcPct val="120000"/>
              </a:lnSpc>
              <a:defRPr/>
            </a:pPr>
            <a:r>
              <a:rPr lang="zh-CN" altLang="en-US" sz="2000" kern="100" spc="150">
                <a:solidFill>
                  <a:srgbClr val="222222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只有在行动中才能完全实现或体验到我们所选择和珍爱的事情， 体会其价值。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9940" y="1914525"/>
            <a:ext cx="9222740" cy="445516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789305" y="847090"/>
            <a:ext cx="601535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rgbClr val="FF0000"/>
                </a:solidFill>
                <a:sym typeface="+mn-ea"/>
              </a:rPr>
              <a:t>价值观</a:t>
            </a:r>
            <a:r>
              <a:rPr lang="zh-CN" sz="3200">
                <a:solidFill>
                  <a:srgbClr val="FF0000"/>
                </a:solidFill>
                <a:sym typeface="+mn-ea"/>
              </a:rPr>
              <a:t>引领成长</a:t>
            </a:r>
            <a:endParaRPr lang="zh-CN" altLang="en-US" sz="3200" noProof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/>
        </p:nvSpPr>
        <p:spPr>
          <a:xfrm>
            <a:off x="789305" y="847090"/>
            <a:ext cx="601535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rgbClr val="FF0000"/>
                </a:solidFill>
                <a:sym typeface="+mn-ea"/>
              </a:rPr>
              <a:t>价值观的作用</a:t>
            </a:r>
            <a:endParaRPr lang="zh-CN" altLang="en-US" sz="3200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4925" y="1952625"/>
            <a:ext cx="9921240" cy="310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/>
              <a:t>1. </a:t>
            </a:r>
            <a:r>
              <a:rPr lang="zh-CN" altLang="en-US" sz="2800" b="1"/>
              <a:t>方向</a:t>
            </a:r>
            <a:r>
              <a:rPr lang="zh-CN" altLang="en-US" sz="2800"/>
              <a:t>作用，指引人生方向。 </a:t>
            </a:r>
          </a:p>
          <a:p>
            <a:pPr>
              <a:lnSpc>
                <a:spcPct val="140000"/>
              </a:lnSpc>
            </a:pPr>
            <a:r>
              <a:rPr lang="zh-CN" altLang="en-US" sz="2800"/>
              <a:t>2. </a:t>
            </a:r>
            <a:r>
              <a:rPr lang="zh-CN" altLang="en-US" sz="2800" b="1"/>
              <a:t>动力</a:t>
            </a:r>
            <a:r>
              <a:rPr lang="zh-CN" altLang="en-US" sz="2800"/>
              <a:t>作用，促进我们自觉地发展自我。</a:t>
            </a:r>
          </a:p>
          <a:p>
            <a:pPr>
              <a:lnSpc>
                <a:spcPct val="140000"/>
              </a:lnSpc>
            </a:pPr>
            <a:r>
              <a:rPr lang="zh-CN" altLang="en-US" sz="2800"/>
              <a:t>3. </a:t>
            </a:r>
            <a:r>
              <a:rPr lang="zh-CN" altLang="en-US" sz="2800" b="1"/>
              <a:t>养成</a:t>
            </a:r>
            <a:r>
              <a:rPr lang="zh-CN" altLang="en-US" sz="2800"/>
              <a:t>作用，对我们行为的强大影响与支配， 会在生活实践中得到经常重复和强化， 最终内化为我们的生活方式， 以及为人处世的态度与习惯。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327660" y="843280"/>
            <a:ext cx="11003915" cy="118935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b="0" noProof="1">
                <a:solidFill>
                  <a:schemeClr val="tx1"/>
                </a:solidFill>
              </a:rPr>
              <a:t>       </a:t>
            </a:r>
            <a:endParaRPr sz="2800" b="0" noProof="1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583819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>
                <a:solidFill>
                  <a:schemeClr val="tx1"/>
                </a:solidFill>
                <a:sym typeface="+mn-ea"/>
              </a:rPr>
              <a:t>活动三： 践行我的价值观</a:t>
            </a:r>
            <a:endParaRPr lang="zh-CN" altLang="zh-CN" sz="3200" noProof="1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260" y="1701800"/>
            <a:ext cx="7842250" cy="49104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5215" y="415290"/>
            <a:ext cx="10026015" cy="7804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分享一下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8870" y="1388110"/>
            <a:ext cx="4549775" cy="45040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生涯行动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327660" y="843280"/>
            <a:ext cx="11003915" cy="118935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b="0" noProof="1">
                <a:solidFill>
                  <a:schemeClr val="tx1"/>
                </a:solidFill>
              </a:rPr>
              <a:t>       </a:t>
            </a:r>
            <a:endParaRPr sz="2800" b="0" noProof="1">
              <a:solidFill>
                <a:schemeClr val="tx1"/>
              </a:solidFill>
            </a:endParaRPr>
          </a:p>
        </p:txBody>
      </p:sp>
      <p:pic>
        <p:nvPicPr>
          <p:cNvPr id="6" name="图片 5" descr="eee938cb73462608fc8e6985b553d6c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3660" y="-48895"/>
            <a:ext cx="3225165" cy="3225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790" y="1343025"/>
            <a:ext cx="8571230" cy="52673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4925" y="2803525"/>
            <a:ext cx="699516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/>
              <a:t>        </a:t>
            </a:r>
            <a:r>
              <a:rPr lang="zh-CN" altLang="en-US" sz="2800"/>
              <a:t>根据上述你真正珍视的价值观及具体事例，制定行动方案， 谈谈你将如何结合自己的</a:t>
            </a:r>
            <a:r>
              <a:rPr lang="zh-CN" altLang="en-US" sz="2800">
                <a:solidFill>
                  <a:srgbClr val="FF0000"/>
                </a:solidFill>
              </a:rPr>
              <a:t>学科选择、 专业选择、 职业理想</a:t>
            </a:r>
            <a:r>
              <a:rPr lang="zh-CN" altLang="en-US" sz="2800"/>
              <a:t>等路径践行你的价值观。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239" y="485934"/>
            <a:ext cx="506254" cy="51620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/>
          <p:cNvSpPr/>
          <p:nvPr/>
        </p:nvSpPr>
        <p:spPr>
          <a:xfrm>
            <a:off x="-12700" y="-33020"/>
            <a:ext cx="12238990" cy="4401185"/>
          </a:xfrm>
          <a:custGeom>
            <a:avLst/>
            <a:gdLst>
              <a:gd name="connsiteX0" fmla="*/ 0 w 19239"/>
              <a:gd name="connsiteY0" fmla="*/ 0 h 8143"/>
              <a:gd name="connsiteX1" fmla="*/ 28 w 19239"/>
              <a:gd name="connsiteY1" fmla="*/ 6818 h 8143"/>
              <a:gd name="connsiteX2" fmla="*/ 3345 w 19239"/>
              <a:gd name="connsiteY2" fmla="*/ 8143 h 8143"/>
              <a:gd name="connsiteX3" fmla="*/ 11242 w 19239"/>
              <a:gd name="connsiteY3" fmla="*/ 4690 h 8143"/>
              <a:gd name="connsiteX4" fmla="*/ 19222 w 19239"/>
              <a:gd name="connsiteY4" fmla="*/ 4802 h 8143"/>
              <a:gd name="connsiteX5" fmla="*/ 19239 w 19239"/>
              <a:gd name="connsiteY5" fmla="*/ 49 h 8143"/>
              <a:gd name="connsiteX6" fmla="*/ 0 w 19239"/>
              <a:gd name="connsiteY6" fmla="*/ 0 h 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39" h="8143">
                <a:moveTo>
                  <a:pt x="0" y="0"/>
                </a:moveTo>
                <a:lnTo>
                  <a:pt x="28" y="6818"/>
                </a:lnTo>
                <a:cubicBezTo>
                  <a:pt x="140" y="6912"/>
                  <a:pt x="1306" y="7652"/>
                  <a:pt x="3345" y="8143"/>
                </a:cubicBezTo>
                <a:cubicBezTo>
                  <a:pt x="7488" y="7910"/>
                  <a:pt x="8807" y="6042"/>
                  <a:pt x="11242" y="4690"/>
                </a:cubicBezTo>
                <a:cubicBezTo>
                  <a:pt x="13928" y="3278"/>
                  <a:pt x="17407" y="3967"/>
                  <a:pt x="19222" y="4802"/>
                </a:cubicBezTo>
                <a:lnTo>
                  <a:pt x="19239" y="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>
          <a:xfrm>
            <a:off x="5151120" y="1703070"/>
            <a:ext cx="7075170" cy="1783715"/>
          </a:xfrm>
          <a:custGeom>
            <a:avLst/>
            <a:gdLst>
              <a:gd name="connsiteX0" fmla="*/ 14854 w 14854"/>
              <a:gd name="connsiteY0" fmla="*/ 679 h 3326"/>
              <a:gd name="connsiteX1" fmla="*/ 14837 w 14854"/>
              <a:gd name="connsiteY1" fmla="*/ 3245 h 3326"/>
              <a:gd name="connsiteX2" fmla="*/ 6767 w 14854"/>
              <a:gd name="connsiteY2" fmla="*/ 2130 h 3326"/>
              <a:gd name="connsiteX3" fmla="*/ 4215 w 14854"/>
              <a:gd name="connsiteY3" fmla="*/ 3012 h 3326"/>
              <a:gd name="connsiteX4" fmla="*/ 1515 w 14854"/>
              <a:gd name="connsiteY4" fmla="*/ 3284 h 3326"/>
              <a:gd name="connsiteX5" fmla="*/ 0 w 14854"/>
              <a:gd name="connsiteY5" fmla="*/ 2956 h 3326"/>
              <a:gd name="connsiteX6" fmla="*/ 1581 w 14854"/>
              <a:gd name="connsiteY6" fmla="*/ 2962 h 3326"/>
              <a:gd name="connsiteX7" fmla="*/ 3702 w 14854"/>
              <a:gd name="connsiteY7" fmla="*/ 2405 h 3326"/>
              <a:gd name="connsiteX8" fmla="*/ 6178 w 14854"/>
              <a:gd name="connsiteY8" fmla="*/ 1035 h 3326"/>
              <a:gd name="connsiteX9" fmla="*/ 12653 w 14854"/>
              <a:gd name="connsiteY9" fmla="*/ 106 h 3326"/>
              <a:gd name="connsiteX10" fmla="*/ 14854 w 14854"/>
              <a:gd name="connsiteY10" fmla="*/ 679 h 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4" h="3326">
                <a:moveTo>
                  <a:pt x="14854" y="679"/>
                </a:moveTo>
                <a:lnTo>
                  <a:pt x="14837" y="3245"/>
                </a:lnTo>
                <a:cubicBezTo>
                  <a:pt x="14406" y="2900"/>
                  <a:pt x="11037" y="976"/>
                  <a:pt x="6767" y="2130"/>
                </a:cubicBezTo>
                <a:cubicBezTo>
                  <a:pt x="5613" y="2405"/>
                  <a:pt x="5386" y="2616"/>
                  <a:pt x="4215" y="3012"/>
                </a:cubicBezTo>
                <a:cubicBezTo>
                  <a:pt x="3044" y="3408"/>
                  <a:pt x="2201" y="3338"/>
                  <a:pt x="1515" y="3284"/>
                </a:cubicBezTo>
                <a:cubicBezTo>
                  <a:pt x="978" y="3255"/>
                  <a:pt x="616" y="3237"/>
                  <a:pt x="0" y="2956"/>
                </a:cubicBezTo>
                <a:cubicBezTo>
                  <a:pt x="516" y="2956"/>
                  <a:pt x="941" y="3055"/>
                  <a:pt x="1581" y="2962"/>
                </a:cubicBezTo>
                <a:cubicBezTo>
                  <a:pt x="2579" y="2826"/>
                  <a:pt x="2685" y="2838"/>
                  <a:pt x="3702" y="2405"/>
                </a:cubicBezTo>
                <a:cubicBezTo>
                  <a:pt x="4649" y="1992"/>
                  <a:pt x="5283" y="1483"/>
                  <a:pt x="6178" y="1035"/>
                </a:cubicBezTo>
                <a:cubicBezTo>
                  <a:pt x="7073" y="587"/>
                  <a:pt x="9416" y="-307"/>
                  <a:pt x="12653" y="106"/>
                </a:cubicBezTo>
                <a:cubicBezTo>
                  <a:pt x="13597" y="269"/>
                  <a:pt x="14154" y="484"/>
                  <a:pt x="1485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任意多边形 12"/>
          <p:cNvSpPr/>
          <p:nvPr/>
        </p:nvSpPr>
        <p:spPr>
          <a:xfrm>
            <a:off x="-2540" y="3644900"/>
            <a:ext cx="4368800" cy="876935"/>
          </a:xfrm>
          <a:custGeom>
            <a:avLst/>
            <a:gdLst>
              <a:gd name="connsiteX0" fmla="*/ 1 w 8799"/>
              <a:gd name="connsiteY0" fmla="*/ 0 h 1840"/>
              <a:gd name="connsiteX1" fmla="*/ 0 w 8799"/>
              <a:gd name="connsiteY1" fmla="*/ 806 h 1840"/>
              <a:gd name="connsiteX2" fmla="*/ 4360 w 8799"/>
              <a:gd name="connsiteY2" fmla="*/ 1840 h 1840"/>
              <a:gd name="connsiteX3" fmla="*/ 6600 w 8799"/>
              <a:gd name="connsiteY3" fmla="*/ 1700 h 1840"/>
              <a:gd name="connsiteX4" fmla="*/ 8799 w 8799"/>
              <a:gd name="connsiteY4" fmla="*/ 898 h 1840"/>
              <a:gd name="connsiteX5" fmla="*/ 5703 w 8799"/>
              <a:gd name="connsiteY5" fmla="*/ 1534 h 1840"/>
              <a:gd name="connsiteX6" fmla="*/ 2180 w 8799"/>
              <a:gd name="connsiteY6" fmla="*/ 968 h 1840"/>
              <a:gd name="connsiteX7" fmla="*/ 1 w 8799"/>
              <a:gd name="connsiteY7" fmla="*/ 0 h 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99" h="1841">
                <a:moveTo>
                  <a:pt x="1" y="0"/>
                </a:moveTo>
                <a:lnTo>
                  <a:pt x="0" y="806"/>
                </a:lnTo>
                <a:cubicBezTo>
                  <a:pt x="1151" y="1199"/>
                  <a:pt x="2890" y="1840"/>
                  <a:pt x="4360" y="1840"/>
                </a:cubicBezTo>
                <a:cubicBezTo>
                  <a:pt x="5830" y="1840"/>
                  <a:pt x="5620" y="1860"/>
                  <a:pt x="6600" y="1700"/>
                </a:cubicBezTo>
                <a:cubicBezTo>
                  <a:pt x="7580" y="1540"/>
                  <a:pt x="8070" y="1250"/>
                  <a:pt x="8799" y="898"/>
                </a:cubicBezTo>
                <a:cubicBezTo>
                  <a:pt x="8020" y="1220"/>
                  <a:pt x="7370" y="1520"/>
                  <a:pt x="5703" y="1534"/>
                </a:cubicBezTo>
                <a:cubicBezTo>
                  <a:pt x="4070" y="1580"/>
                  <a:pt x="2590" y="1130"/>
                  <a:pt x="2180" y="968"/>
                </a:cubicBezTo>
                <a:cubicBezTo>
                  <a:pt x="1770" y="806"/>
                  <a:pt x="727" y="323"/>
                  <a:pt x="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124801" y="672941"/>
            <a:ext cx="445452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谢谢大家！</a:t>
            </a: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祝愿梦想成真！</a:t>
            </a:r>
          </a:p>
        </p:txBody>
      </p:sp>
      <p:sp>
        <p:nvSpPr>
          <p:cNvPr id="6" name="Text Box 6"/>
          <p:cNvSpPr txBox="1"/>
          <p:nvPr/>
        </p:nvSpPr>
        <p:spPr>
          <a:xfrm>
            <a:off x="3673475" y="6049645"/>
            <a:ext cx="5367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</a:rPr>
              <a:t>生涯规划，成就更好的自己！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9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关键词</a:t>
            </a:r>
          </a:p>
        </p:txBody>
      </p:sp>
      <p:graphicFrame>
        <p:nvGraphicFramePr>
          <p:cNvPr id="8" name="图示 7"/>
          <p:cNvGraphicFramePr/>
          <p:nvPr/>
        </p:nvGraphicFramePr>
        <p:xfrm>
          <a:off x="2481206" y="1937871"/>
          <a:ext cx="5599430" cy="314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803910" y="2644140"/>
            <a:ext cx="9490075" cy="213677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800" b="0" noProof="1" smtClean="0">
                <a:solidFill>
                  <a:schemeClr val="tx1"/>
                </a:solidFill>
              </a:rPr>
              <a:t>1.  </a:t>
            </a:r>
            <a:r>
              <a:rPr lang="zh-CN" altLang="en-US" sz="2800" b="0" dirty="0" smtClean="0">
                <a:solidFill>
                  <a:schemeClr val="tx1"/>
                </a:solidFill>
                <a:sym typeface="+mn-ea"/>
              </a:rPr>
              <a:t>什么</a:t>
            </a:r>
            <a:r>
              <a:rPr lang="zh-CN" altLang="en-US" sz="2800" b="0" dirty="0">
                <a:solidFill>
                  <a:schemeClr val="tx1"/>
                </a:solidFill>
                <a:sym typeface="+mn-ea"/>
              </a:rPr>
              <a:t>是价值观和职业价值观？</a:t>
            </a:r>
          </a:p>
          <a:p>
            <a:pPr algn="l"/>
            <a:endParaRPr lang="zh-CN" altLang="en-US" sz="2800" b="0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800" b="0" dirty="0" smtClean="0">
                <a:solidFill>
                  <a:schemeClr val="tx1"/>
                </a:solidFill>
                <a:sym typeface="+mn-ea"/>
              </a:rPr>
              <a:t>2.  </a:t>
            </a:r>
            <a:r>
              <a:rPr lang="zh-CN" altLang="en-US" sz="2800" b="0" dirty="0" smtClean="0">
                <a:solidFill>
                  <a:schemeClr val="tx1"/>
                </a:solidFill>
                <a:sym typeface="+mn-ea"/>
              </a:rPr>
              <a:t>职业</a:t>
            </a:r>
            <a:r>
              <a:rPr lang="zh-CN" altLang="en-US" sz="2800" b="0" dirty="0">
                <a:solidFill>
                  <a:schemeClr val="tx1"/>
                </a:solidFill>
                <a:sym typeface="+mn-ea"/>
              </a:rPr>
              <a:t>理想的背后是哪些价值观在给你力量？</a:t>
            </a:r>
          </a:p>
          <a:p>
            <a:pPr algn="l"/>
            <a:endParaRPr lang="zh-CN" altLang="en-US" sz="2800" b="0" dirty="0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2800" b="0" dirty="0" smtClean="0">
                <a:solidFill>
                  <a:schemeClr val="tx1"/>
                </a:solidFill>
                <a:sym typeface="+mn-ea"/>
              </a:rPr>
              <a:t>3.  </a:t>
            </a:r>
            <a:r>
              <a:rPr lang="zh-CN" altLang="en-US" sz="2800" b="0" dirty="0" smtClean="0">
                <a:solidFill>
                  <a:schemeClr val="tx1"/>
                </a:solidFill>
                <a:sym typeface="+mn-ea"/>
              </a:rPr>
              <a:t>如何</a:t>
            </a:r>
            <a:r>
              <a:rPr lang="zh-CN" altLang="en-US" sz="2800" b="0" dirty="0">
                <a:solidFill>
                  <a:schemeClr val="tx1"/>
                </a:solidFill>
                <a:sym typeface="+mn-ea"/>
              </a:rPr>
              <a:t>践行我所选择的价值观？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思考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0965" y="-635"/>
            <a:ext cx="3180715" cy="3180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>
            <p:custDataLst>
              <p:tags r:id="rId1"/>
            </p:custDataLst>
          </p:nvPr>
        </p:nvSpPr>
        <p:spPr>
          <a:xfrm>
            <a:off x="1047145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882710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同心圆 5"/>
          <p:cNvSpPr/>
          <p:nvPr>
            <p:custDataLst>
              <p:tags r:id="rId3"/>
            </p:custDataLst>
          </p:nvPr>
        </p:nvSpPr>
        <p:spPr>
          <a:xfrm>
            <a:off x="322715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306271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同心圆 8"/>
          <p:cNvSpPr/>
          <p:nvPr>
            <p:custDataLst>
              <p:tags r:id="rId5"/>
            </p:custDataLst>
          </p:nvPr>
        </p:nvSpPr>
        <p:spPr>
          <a:xfrm>
            <a:off x="5407159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3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5242724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同心圆 11"/>
          <p:cNvSpPr/>
          <p:nvPr>
            <p:custDataLst>
              <p:tags r:id="rId7"/>
            </p:custDataLst>
          </p:nvPr>
        </p:nvSpPr>
        <p:spPr>
          <a:xfrm>
            <a:off x="7587166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1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7422731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同心圆 14"/>
          <p:cNvSpPr/>
          <p:nvPr>
            <p:custDataLst>
              <p:tags r:id="rId9"/>
            </p:custDataLst>
          </p:nvPr>
        </p:nvSpPr>
        <p:spPr>
          <a:xfrm>
            <a:off x="9767172" y="3054866"/>
            <a:ext cx="1204081" cy="1204081"/>
          </a:xfrm>
          <a:prstGeom prst="donut">
            <a:avLst>
              <a:gd name="adj" fmla="val 10146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602737" y="2897281"/>
            <a:ext cx="1522402" cy="152240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11"/>
            </p:custDataLst>
          </p:nvPr>
        </p:nvCxnSpPr>
        <p:spPr>
          <a:xfrm>
            <a:off x="273391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2"/>
            </p:custDataLst>
          </p:nvPr>
        </p:nvCxnSpPr>
        <p:spPr>
          <a:xfrm>
            <a:off x="4913921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3"/>
            </p:custDataLst>
          </p:nvPr>
        </p:nvCxnSpPr>
        <p:spPr>
          <a:xfrm>
            <a:off x="7093928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>
          <a:xfrm>
            <a:off x="9273935" y="4878918"/>
            <a:ext cx="0" cy="13551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312420" y="1190625"/>
            <a:ext cx="2494280" cy="9366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>
                <a:solidFill>
                  <a:schemeClr val="accent5"/>
                </a:solidFill>
                <a:uFillTx/>
                <a:latin typeface="+mj-ea"/>
              </a:rPr>
              <a:t>目录</a:t>
            </a: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14680" y="5153025"/>
            <a:ext cx="224028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生涯故事</a:t>
            </a: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2806700" y="5153025"/>
            <a:ext cx="2282190" cy="825500"/>
          </a:xfrm>
          <a:prstGeom prst="rect">
            <a:avLst/>
          </a:prstGeom>
        </p:spPr>
        <p:txBody>
          <a:bodyPr wrap="square" anchor="ctr" anchorCtr="0"/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生涯体验</a:t>
            </a: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912995" y="5153025"/>
            <a:ext cx="2180590" cy="825500"/>
          </a:xfrm>
          <a:prstGeom prst="rect">
            <a:avLst/>
          </a:prstGeom>
        </p:spPr>
        <p:txBody>
          <a:bodyPr wrap="square" anchor="ctr" anchorCtr="0">
            <a:normAutofit fontScale="975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生涯知识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7094220" y="5153025"/>
            <a:ext cx="2061210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生涯行动</a:t>
            </a: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9274175" y="5153025"/>
            <a:ext cx="2038985" cy="825500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生涯拓展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315" y="752475"/>
            <a:ext cx="3935095" cy="5879465"/>
          </a:xfrm>
          <a:prstGeom prst="rect">
            <a:avLst/>
          </a:prstGeom>
        </p:spPr>
      </p:pic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生涯故事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5020" y="1733550"/>
            <a:ext cx="7144385" cy="3415030"/>
          </a:xfrm>
          <a:prstGeom prst="rect">
            <a:avLst/>
          </a:prstGeom>
          <a:solidFill>
            <a:srgbClr val="FFEFE7"/>
          </a:solidFill>
        </p:spPr>
        <p:txBody>
          <a:bodyPr wrap="square" rtlCol="0" anchor="t">
            <a:spAutoFit/>
          </a:bodyPr>
          <a:lstStyle/>
          <a:p>
            <a:pPr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</a:rPr>
              <a:t>清华大学医学院教授颜宁， 麦肯锡全球董事合伙人李一诺， 她们是大学同班同学， 是一对好闺蜜。 同样鲜明活泼的性格， 极其相似的教育经历， 但独立笃定的她们却过出了截然不同的人生。      </a:t>
            </a:r>
          </a:p>
          <a:p>
            <a:pPr indent="0" algn="l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sz="2400">
                <a:latin typeface="微软雅黑" panose="020B0503020204020204" charset="-122"/>
                <a:ea typeface="微软雅黑" panose="020B0503020204020204" charset="-122"/>
              </a:rPr>
              <a:t>       然而共同的是， 她们都把人生过成了自己想要的样子。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0560" y="589915"/>
            <a:ext cx="8886825" cy="384937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</a:rPr>
              <a:t>颜宁和李一诺的故事， 激励了很多人。 从她们的成长经历中， 我们不难发现， 她们所持有的信念和价值观， 对成长起着至关重要的引领作用。 那么，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你想要活成什么样子？ </a:t>
            </a: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什么样的价值观在引领着你的成长？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5510" y="2594610"/>
            <a:ext cx="4572000" cy="3095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927100"/>
            <a:ext cx="5838190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活动一：探索你的职业价值观</a:t>
            </a:r>
          </a:p>
        </p:txBody>
      </p:sp>
      <p:graphicFrame>
        <p:nvGraphicFramePr>
          <p:cNvPr id="7" name="表格 6"/>
          <p:cNvGraphicFramePr/>
          <p:nvPr/>
        </p:nvGraphicFramePr>
        <p:xfrm>
          <a:off x="2036445" y="3710305"/>
          <a:ext cx="7707630" cy="288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210"/>
                <a:gridCol w="2569210"/>
                <a:gridCol w="2569210"/>
              </a:tblGrid>
              <a:tr h="577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美的追求</a:t>
                      </a:r>
                    </a:p>
                  </a:txBody>
                  <a:tcPr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多样变化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发明创造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7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安全稳定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经济回报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上级关系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7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工作环境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管理权力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同事关系</a:t>
                      </a:r>
                    </a:p>
                  </a:txBody>
                  <a:tcPr anchor="ctr"/>
                </a:tc>
              </a:tr>
              <a:tr h="577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智性激发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利他主义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成就满足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72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独立自主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生活方式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2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名誉地位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25" y="-1270"/>
            <a:ext cx="3195320" cy="2400935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01650" y="1597025"/>
            <a:ext cx="10509250" cy="196659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0" noProof="1">
                <a:solidFill>
                  <a:schemeClr val="tx1"/>
                </a:solidFill>
              </a:rPr>
              <a:t>      </a:t>
            </a:r>
            <a:r>
              <a:rPr sz="2000" b="0" noProof="1">
                <a:solidFill>
                  <a:schemeClr val="tx1"/>
                </a:solidFill>
              </a:rPr>
              <a:t>美国著名生涯大师舒伯， 总结出 15 个最普遍的职业价值观， 它们代表了人们在工作中的目的、 希望以及所寻求的意义。在未来的职业选择中， 你更看重的职业价值会是什么呢？</a:t>
            </a:r>
            <a:endParaRPr sz="2800" b="0" noProof="1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zh-CN" sz="2800" b="0" noProof="1">
                <a:solidFill>
                  <a:srgbClr val="FF0000"/>
                </a:solidFill>
              </a:rPr>
              <a:t>从上述</a:t>
            </a:r>
            <a:r>
              <a:rPr sz="2800" b="0" noProof="1">
                <a:solidFill>
                  <a:srgbClr val="FF0000"/>
                </a:solidFill>
              </a:rPr>
              <a:t> 15 个价值观里， </a:t>
            </a:r>
            <a:r>
              <a:rPr lang="zh-CN" sz="2800" b="0" noProof="1">
                <a:solidFill>
                  <a:srgbClr val="FF0000"/>
                </a:solidFill>
              </a:rPr>
              <a:t>选出</a:t>
            </a:r>
            <a:r>
              <a:rPr sz="2800" b="0" noProof="1">
                <a:solidFill>
                  <a:srgbClr val="FF0000"/>
                </a:solidFill>
              </a:rPr>
              <a:t>最看重的 5 个价值观</a:t>
            </a:r>
            <a:r>
              <a:rPr lang="zh-CN" sz="2800" b="0" noProof="1">
                <a:solidFill>
                  <a:srgbClr val="FF0000"/>
                </a:solidFill>
              </a:rPr>
              <a:t>，再</a:t>
            </a:r>
            <a:r>
              <a:rPr sz="2800" b="0" noProof="1">
                <a:solidFill>
                  <a:srgbClr val="FF0000"/>
                </a:solidFill>
              </a:rPr>
              <a:t>舍去其中的 2 个价值观， 留下 3 个最看重的价值观</a:t>
            </a:r>
            <a:r>
              <a:rPr lang="zh-CN" sz="2800" b="0" noProof="1">
                <a:solidFill>
                  <a:srgbClr val="FF0000"/>
                </a:solidFill>
              </a:rPr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4550" y="701040"/>
            <a:ext cx="1026668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2800">
                <a:solidFill>
                  <a:srgbClr val="FF0000"/>
                </a:solidFill>
                <a:sym typeface="+mn-ea"/>
              </a:rPr>
              <a:t>1. 你现在筛选出的这 3 个价值观， 一辈子都不会发生改变吗？</a:t>
            </a: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sz="2800">
              <a:solidFill>
                <a:srgbClr val="FF0000"/>
              </a:solidFill>
              <a:sym typeface="+mn-ea"/>
            </a:endParaRPr>
          </a:p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sz="2800">
                <a:solidFill>
                  <a:srgbClr val="FF0000"/>
                </a:solidFill>
                <a:sym typeface="+mn-ea"/>
              </a:rPr>
              <a:t>2. 你认为价值观会受到哪些因素的影响？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853" t="19378" r="18040"/>
          <a:stretch>
            <a:fillRect/>
          </a:stretch>
        </p:blipFill>
        <p:spPr>
          <a:xfrm>
            <a:off x="8106410" y="1334770"/>
            <a:ext cx="4067175" cy="4414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325" y="3086735"/>
            <a:ext cx="47625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>
            <p:custDataLst>
              <p:tags r:id="rId1"/>
            </p:custDataLst>
          </p:nvPr>
        </p:nvSpPr>
        <p:spPr>
          <a:xfrm>
            <a:off x="349250" y="221615"/>
            <a:ext cx="3543300" cy="462915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r>
              <a:rPr lang="zh-CN" altLang="en-US" sz="3600" b="1">
                <a:solidFill>
                  <a:schemeClr val="bg1"/>
                </a:solidFill>
                <a:latin typeface="+mn-ea"/>
                <a:cs typeface="+mj-cs"/>
              </a:rPr>
              <a:t>生涯体验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89305" y="847090"/>
            <a:ext cx="6015355" cy="622935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zh-CN" altLang="zh-CN" sz="3200" noProof="1">
                <a:solidFill>
                  <a:schemeClr val="tx1"/>
                </a:solidFill>
              </a:rPr>
              <a:t>活动二：</a:t>
            </a:r>
            <a:r>
              <a:rPr sz="3200" noProof="1">
                <a:solidFill>
                  <a:schemeClr val="tx1"/>
                </a:solidFill>
              </a:rPr>
              <a:t>我的职业价值成长线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530226" y="1402080"/>
            <a:ext cx="10969700" cy="1918335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anchor="b">
            <a:noAutofit/>
          </a:bodyPr>
          <a:lstStyle>
            <a:lvl1pPr>
              <a:defRPr sz="3600" b="1">
                <a:solidFill>
                  <a:srgbClr val="2C7BB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400" b="0" noProof="1">
                <a:solidFill>
                  <a:schemeClr val="tx1"/>
                </a:solidFill>
              </a:rPr>
              <a:t>       </a:t>
            </a:r>
            <a:r>
              <a:rPr sz="2400" b="0" noProof="1">
                <a:solidFill>
                  <a:schemeClr val="tx1"/>
                </a:solidFill>
              </a:rPr>
              <a:t>还记得小时候， 你的第一个职业梦想吗？ 当时你最看重的是什么？</a:t>
            </a:r>
          </a:p>
          <a:p>
            <a:pPr algn="l">
              <a:lnSpc>
                <a:spcPct val="130000"/>
              </a:lnSpc>
            </a:pPr>
            <a:r>
              <a:rPr sz="2400" b="0" noProof="1">
                <a:solidFill>
                  <a:schemeClr val="tx1"/>
                </a:solidFill>
              </a:rPr>
              <a:t>随着知识的增长和生活经验的增多， 你的职业理想</a:t>
            </a:r>
            <a:r>
              <a:rPr sz="2400" b="0" noProof="1" smtClean="0">
                <a:solidFill>
                  <a:schemeClr val="tx1"/>
                </a:solidFill>
              </a:rPr>
              <a:t>、职业价值观发生了怎样的变化</a:t>
            </a:r>
            <a:r>
              <a:rPr sz="2400" b="0" noProof="1">
                <a:solidFill>
                  <a:schemeClr val="tx1"/>
                </a:solidFill>
              </a:rPr>
              <a:t>？ 它们受到了什么因素的影响？ 面对不断变化的世界和时代， 你的职业价值观又有可能发生什么变化？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624" y="3051101"/>
            <a:ext cx="6184265" cy="35217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d2e9bcd2-50ab-46f2-b702-70763c3c03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2"/>
  <p:tag name="KSO_WM_UNIT_DIAGRAM_ISNUMVISUAL" val="0"/>
  <p:tag name="KSO_WM_UNIT_DIAGRAM_ISREFERUNIT" val="0"/>
  <p:tag name="KSO_WM_UNIT_COLOR_SCHEME_SHAPE_ID" val="3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1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1_1"/>
  <p:tag name="KSO_WM_UNIT_DIAGRAM_ISNUMVISUAL" val="0"/>
  <p:tag name="KSO_WM_UNIT_DIAGRAM_ISREFERUNIT" val="0"/>
  <p:tag name="KSO_WM_UNIT_COLOR_SCHEME_SHAPE_ID" val="4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2"/>
  <p:tag name="KSO_WM_UNIT_DIAGRAM_ISNUMVISUAL" val="0"/>
  <p:tag name="KSO_WM_UNIT_DIAGRAM_ISREFERUNIT" val="0"/>
  <p:tag name="KSO_WM_UNIT_COLOR_SCHEME_SHAPE_ID" val="6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2_1"/>
  <p:tag name="KSO_WM_UNIT_DIAGRAM_ISNUMVISUAL" val="0"/>
  <p:tag name="KSO_WM_UNIT_DIAGRAM_ISREFERUNIT" val="0"/>
  <p:tag name="KSO_WM_UNIT_COLOR_SCHEME_SHAPE_ID" val="7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2"/>
  <p:tag name="KSO_WM_UNIT_DIAGRAM_ISNUMVISUAL" val="0"/>
  <p:tag name="KSO_WM_UNIT_DIAGRAM_ISREFERUNIT" val="0"/>
  <p:tag name="KSO_WM_UNIT_COLOR_SCHEME_SHAPE_ID" val="9"/>
  <p:tag name="KSO_WM_UNIT_COLOR_SCHEME_PARENT_PAGE" val="0_4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3_1"/>
  <p:tag name="KSO_WM_UNIT_DIAGRAM_ISNUMVISUAL" val="0"/>
  <p:tag name="KSO_WM_UNIT_DIAGRAM_ISREFERUNIT" val="0"/>
  <p:tag name="KSO_WM_UNIT_COLOR_SCHEME_SHAPE_ID" val="10"/>
  <p:tag name="KSO_WM_UNIT_COLOR_SCHEME_PARENT_PAGE" val="0_4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1"/>
  <p:tag name="KSO_WM_UNIT_DIAGRAM_ISNUMVISUAL" val="0"/>
  <p:tag name="KSO_WM_UNIT_DIAGRAM_ISREFERUNIT" val="0"/>
  <p:tag name="KSO_WM_UNIT_COLOR_SCHEME_SHAPE_ID" val="12"/>
  <p:tag name="KSO_WM_UNIT_COLOR_SCHEME_PARENT_PAGE" val="0_4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4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4_2"/>
  <p:tag name="KSO_WM_UNIT_DIAGRAM_ISNUMVISUAL" val="0"/>
  <p:tag name="KSO_WM_UNIT_DIAGRAM_ISREFERUNIT" val="0"/>
  <p:tag name="KSO_WM_UNIT_COLOR_SCHEME_SHAPE_ID" val="13"/>
  <p:tag name="KSO_WM_UNIT_COLOR_SCHEME_PARENT_PAGE" val="0_4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1"/>
  <p:tag name="KSO_WM_UNIT_DIAGRAM_ISNUMVISUAL" val="0"/>
  <p:tag name="KSO_WM_UNIT_DIAGRAM_ISREFERUNIT" val="0"/>
  <p:tag name="KSO_WM_UNIT_COLOR_SCHEME_SHAPE_ID" val="15"/>
  <p:tag name="KSO_WM_UNIT_COLOR_SCHEME_PARENT_PAGE" val="0_4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i*1_5_2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i"/>
  <p:tag name="KSO_WM_UNIT_INDEX" val="1_5_2"/>
  <p:tag name="KSO_WM_UNIT_DIAGRAM_ISNUMVISUAL" val="0"/>
  <p:tag name="KSO_WM_UNIT_DIAGRAM_ISREFERUNIT" val="0"/>
  <p:tag name="KSO_WM_UNIT_COLOR_SCHEME_SHAPE_ID" val="16"/>
  <p:tag name="KSO_WM_UNIT_COLOR_SCHEME_PARENT_PAGE" val="0_4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2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2_1"/>
  <p:tag name="KSO_WM_UNIT_DIAGRAM_ISNUMVISUAL" val="0"/>
  <p:tag name="KSO_WM_UNIT_DIAGRAM_ISREFERUNIT" val="0"/>
  <p:tag name="KSO_WM_UNIT_COLOR_SCHEME_SHAPE_ID" val="38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3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3_1"/>
  <p:tag name="KSO_WM_UNIT_DIAGRAM_ISNUMVISUAL" val="0"/>
  <p:tag name="KSO_WM_UNIT_DIAGRAM_ISREFERUNIT" val="0"/>
  <p:tag name="KSO_WM_UNIT_COLOR_SCHEME_SHAPE_ID" val="39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4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4_1"/>
  <p:tag name="KSO_WM_UNIT_DIAGRAM_ISNUMVISUAL" val="0"/>
  <p:tag name="KSO_WM_UNIT_DIAGRAM_ISREFERUNIT" val="0"/>
  <p:tag name="KSO_WM_UNIT_COLOR_SCHEME_SHAPE_ID" val="40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m1-1"/>
  <p:tag name="KSO_WM_UNIT_ID" val="custom20191730_2*m_h_z*1_5_1"/>
  <p:tag name="KSO_WM_TEMPLATE_CATEGORY" val="custom"/>
  <p:tag name="KSO_WM_TEMPLATE_INDEX" val="20191730"/>
  <p:tag name="KSO_WM_UNIT_LAYERLEVEL" val="1_1_1"/>
  <p:tag name="KSO_WM_TAG_VERSION" val="1.0"/>
  <p:tag name="KSO_WM_BEAUTIFY_FLAG" val="#wm#"/>
  <p:tag name="KSO_WM_UNIT_TYPE" val="m_h_z"/>
  <p:tag name="KSO_WM_UNIT_INDEX" val="1_5_1"/>
  <p:tag name="KSO_WM_UNIT_DIAGRAM_ISNUMVISUAL" val="0"/>
  <p:tag name="KSO_WM_UNIT_DIAGRAM_ISREFERUNIT" val="0"/>
  <p:tag name="KSO_WM_UNIT_COLOR_SCHEME_SHAPE_ID" val="41"/>
  <p:tag name="KSO_WM_UNIT_COLOR_SCHEME_PARENT_PAGE" val="0_4"/>
  <p:tag name="KSO_WM_UNIT_LINE_FORE_SCHEMECOLOR_INDEX" val="14"/>
  <p:tag name="KSO_WM_UNIT_LINE_FILL_TYPE" val="2"/>
  <p:tag name="KSO_WM_UNIT_USESOURCEFORMAT_APPLY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13"/>
  <p:tag name="KSO_WM_UNIT_HIGHLIGHT" val="0"/>
  <p:tag name="KSO_WM_UNIT_COMPATIBLE" val="0"/>
  <p:tag name="KSO_WM_UNIT_PRESET_TEXT" val="CONTENT"/>
  <p:tag name="KSO_WM_TEMPLATE_CATEGORY" val="custom"/>
  <p:tag name="KSO_WM_TEMPLATE_INDEX" val="20177418"/>
  <p:tag name="KSO_WM_DIAGRAM_GROUP_CODE" val="l1-1"/>
  <p:tag name="KSO_WM_UNIT_ID" val="custom20177418_9*a*1"/>
  <p:tag name="KSO_WM_UNIT_NOCLEAR" val="0"/>
  <p:tag name="KSO_WM_UNIT_DIAGRAM_ISNUMVISUAL" val="0"/>
  <p:tag name="KSO_WM_UNIT_DIAGRAM_ISREFERUNIT" val="0"/>
  <p:tag name="KSO_WM_UNIT_USESOURCEFORMAT_APPLY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2"/>
  <p:tag name="KSO_WM_UNIT_HIGHLIGHT" val="0"/>
  <p:tag name="KSO_WM_UNIT_COMPATIBLE" val="0"/>
  <p:tag name="KSO_WM_TEMPLATE_CATEGORY" val="custom"/>
  <p:tag name="KSO_WM_TEMPLATE_INDEX" val="20177418"/>
  <p:tag name="KSO_WM_DIAGRAM_GROUP_CODE" val="l1-1"/>
  <p:tag name="KSO_WM_UNIT_ID" val="custom20177418_9*l_h_f*1_1_1"/>
  <p:tag name="KSO_WM_UNIT_PRESET_TEXT" val="点击此处添加小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UNIT_USESOURCEFORMAT_APPLY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1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97_1*m_h_i*1_1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97_1*m_h_i*1_1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41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1497_1*m_h_a*1_1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1497_1*m_h_i*1_1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201497_1*m_h_h_f*1_1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97_1*m_h_i*1_2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1497_1*m_h_i*1_2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1497_1*m_h_a*1_2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1497_1*m_h_i*1_2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2_1_1"/>
  <p:tag name="KSO_WM_UNIT_ID" val="diagram20201497_1*m_h_h_f*1_2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97_1*m_h_i*1_3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1497_1*m_h_i*1_3_2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1497_1*m_h_a*1_3_1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1497_1*m_h_i*1_3_3"/>
  <p:tag name="KSO_WM_TEMPLATE_CATEGORY" val="diagram"/>
  <p:tag name="KSO_WM_TEMPLATE_INDEX" val="2020149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3_1_1"/>
  <p:tag name="KSO_WM_UNIT_ID" val="diagram20201497_1*m_h_h_f*1_3_1_1"/>
  <p:tag name="KSO_WM_TEMPLATE_CATEGORY" val="diagram"/>
  <p:tag name="KSO_WM_TEMPLATE_INDEX" val="20201497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1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774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77418"/>
  <p:tag name="KSO_WM_DIAGRAM_GROUP_CODE" val="l1-2"/>
  <p:tag name="KSO_WM_UNIT_ID" val="custom20177418_12*a*1"/>
  <p:tag name="KSO_WM_UNIT_NOCLEAR" val="0"/>
  <p:tag name="KSO_WM_UNIT_DIAGRAM_ISNUMVISUAL" val="0"/>
  <p:tag name="KSO_WM_UNIT_DIAGRAM_ISREFERUNIT" val="0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6890_1"/>
  <p:tag name="KSO_WM_TEMPLATE_CATEGORY" val="custom"/>
  <p:tag name="KSO_WM_TEMPLATE_INDEX" val="20177418"/>
  <p:tag name="KSO_WM_TEMPLATE_SUBCATEGORY" val="0"/>
  <p:tag name="KSO_WM_TEMPLATE_THUMBS_INDEX" val="1、10、11、25、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d*1"/>
  <p:tag name="KSO_WM_UNIT_LAYERLEVEL" val="1"/>
  <p:tag name="KSO_WM_TAG_VERSION" val="1.0"/>
  <p:tag name="KSO_WM_BEAUTIFY_FLAG" val="#wm#"/>
  <p:tag name="KSO_WM_UNIT_VALUE" val="245*287"/>
  <p:tag name="KSO_WM_UNIT_TYPE" val="d"/>
  <p:tag name="KSO_WM_UNIT_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d*1"/>
  <p:tag name="KSO_WM_UNIT_LAYERLEVEL" val="1"/>
  <p:tag name="KSO_WM_TAG_VERSION" val="1.0"/>
  <p:tag name="KSO_WM_BEAUTIFY_FLAG" val="#wm#"/>
  <p:tag name="KSO_WM_UNIT_VALUE" val="245*287"/>
  <p:tag name="KSO_WM_UNIT_TYPE" val="d"/>
  <p:tag name="KSO_WM_UNIT_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6">
      <a:dk1>
        <a:srgbClr val="000000"/>
      </a:dk1>
      <a:lt1>
        <a:srgbClr val="FFFFFF"/>
      </a:lt1>
      <a:dk2>
        <a:srgbClr val="238C3B"/>
      </a:dk2>
      <a:lt2>
        <a:srgbClr val="FFFFFF"/>
      </a:lt2>
      <a:accent1>
        <a:srgbClr val="238C3B"/>
      </a:accent1>
      <a:accent2>
        <a:srgbClr val="A6E989"/>
      </a:accent2>
      <a:accent3>
        <a:srgbClr val="90EFAE"/>
      </a:accent3>
      <a:accent4>
        <a:srgbClr val="98F0DD"/>
      </a:accent4>
      <a:accent5>
        <a:srgbClr val="C5DFC9"/>
      </a:accent5>
      <a:accent6>
        <a:srgbClr val="F5E83D"/>
      </a:accent6>
      <a:hlink>
        <a:srgbClr val="5ECA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483</Words>
  <Application>Microsoft Office PowerPoint</Application>
  <PresentationFormat>自定义</PresentationFormat>
  <Paragraphs>87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188</cp:revision>
  <dcterms:created xsi:type="dcterms:W3CDTF">2019-04-03T03:43:00Z</dcterms:created>
  <dcterms:modified xsi:type="dcterms:W3CDTF">2020-07-23T10:15:13Z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